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69" r:id="rId5"/>
    <p:sldId id="261" r:id="rId6"/>
    <p:sldId id="278" r:id="rId7"/>
    <p:sldId id="277" r:id="rId8"/>
    <p:sldId id="271" r:id="rId9"/>
    <p:sldId id="272" r:id="rId10"/>
    <p:sldId id="273" r:id="rId11"/>
    <p:sldId id="264" r:id="rId12"/>
    <p:sldId id="265" r:id="rId13"/>
    <p:sldId id="275" r:id="rId14"/>
    <p:sldId id="266" r:id="rId15"/>
    <p:sldId id="276" r:id="rId16"/>
    <p:sldId id="268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-207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C158B-8AA6-314C-B0A4-B65F8C0D0B95}" type="datetimeFigureOut">
              <a:rPr lang="en-US" smtClean="0"/>
              <a:t>9/4/17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C82D6-FC89-564B-AB96-DB13BC6E5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79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 shape</a:t>
            </a: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82D6-FC89-564B-AB96-DB13BC6E5E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27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space is composed of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parameters:</a:t>
            </a:r>
          </a:p>
          <a:p>
            <a:pPr marL="285750" indent="-2857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Length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Center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Time spent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 methods:  DBSCAN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/KNN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Core</a:t>
            </a:r>
            <a:r>
              <a:rPr lang="en-US" baseline="0" dirty="0" smtClean="0"/>
              <a:t> point: = </a:t>
            </a:r>
            <a:r>
              <a:rPr lang="en-US" dirty="0" err="1" smtClean="0"/>
              <a:t>minPoints</a:t>
            </a:r>
            <a:r>
              <a:rPr lang="en-US" dirty="0" smtClean="0"/>
              <a:t>, epsilon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82D6-FC89-564B-AB96-DB13BC6E5E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27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space is composed of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parameters:</a:t>
            </a:r>
          </a:p>
          <a:p>
            <a:pPr marL="285750" indent="-2857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Length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Center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Time spent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 methods:  DBSCAN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/KNN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Core</a:t>
            </a:r>
            <a:r>
              <a:rPr lang="en-US" baseline="0" dirty="0" smtClean="0"/>
              <a:t> </a:t>
            </a:r>
            <a:r>
              <a:rPr lang="en-US" baseline="0" smtClean="0"/>
              <a:t>point: = </a:t>
            </a:r>
            <a:r>
              <a:rPr lang="en-US" smtClean="0"/>
              <a:t>minPoints</a:t>
            </a:r>
            <a:r>
              <a:rPr lang="en-US" dirty="0" smtClean="0"/>
              <a:t>, epsilon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82D6-FC89-564B-AB96-DB13BC6E5E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27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 shape</a:t>
            </a: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82D6-FC89-564B-AB96-DB13BC6E5E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27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 shape</a:t>
            </a: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82D6-FC89-564B-AB96-DB13BC6E5E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27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Implement EKF in order to estimate orientation of phone.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Extended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Kalman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is a version of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Kalman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that works for non-linear problems. Instead of using a fixed matrix for the state and observations equations, we are computing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Jacobian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matrix to linearize about an estimate of the current mean and covariance.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Inputs:</a:t>
            </a:r>
            <a:r>
              <a:rPr lang="en-US" baseline="0" dirty="0" smtClean="0"/>
              <a:t> accelerometer, gyroscope and magnetometer.</a:t>
            </a:r>
            <a:endParaRPr lang="en-US" dirty="0" smtClean="0">
              <a:effectLst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ffectLst/>
              </a:rPr>
              <a:t>Sources of error:</a:t>
            </a:r>
            <a:r>
              <a:rPr lang="en-US" baseline="0" dirty="0" smtClean="0">
                <a:effectLst/>
              </a:rPr>
              <a:t> </a:t>
            </a:r>
            <a:r>
              <a:rPr lang="en-US" dirty="0" smtClean="0"/>
              <a:t>Drift,</a:t>
            </a:r>
            <a:r>
              <a:rPr lang="en-US" baseline="0" dirty="0" smtClean="0"/>
              <a:t> N</a:t>
            </a:r>
            <a:r>
              <a:rPr lang="en-US" dirty="0" smtClean="0"/>
              <a:t>oise,</a:t>
            </a:r>
            <a:r>
              <a:rPr lang="en-US" baseline="0" dirty="0" smtClean="0"/>
              <a:t> B</a:t>
            </a:r>
            <a:r>
              <a:rPr lang="en-US" dirty="0" smtClean="0"/>
              <a:t>ias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 to the in-line bias estimation of some of the sensors, we take into account the potential local disturbances of the magnetic field and the effects o f body motion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relation between body coordinate vectors and global coordinate vectors are non-linear.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82D6-FC89-564B-AB96-DB13BC6E5E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82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Transformation model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the Dynamic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 of the State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Discretize it via Taylors Expansion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measurement vector in our case is a discrete sampled signal from the devices. Therefore, we need to transform our model to a discrete time model.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 Transformation model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the Dynamic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 of the State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Discretize it via Taylors Expansion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measurement vector in our case is a discrete sampled signal from the devices. Therefore, we need to transform our model to a discrete time model. 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Rrot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rotation matrix from the body coordinate to the global coordinate, 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82D6-FC89-564B-AB96-DB13BC6E5E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8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PREDICT:</a:t>
            </a:r>
          </a:p>
          <a:p>
            <a:pPr marL="342900" indent="-342900">
              <a:buAutoNum type="arabicPeriod"/>
            </a:pPr>
            <a:r>
              <a:rPr lang="en-US" dirty="0" smtClean="0"/>
              <a:t>Predict next state</a:t>
            </a:r>
          </a:p>
          <a:p>
            <a:pPr marL="342900" indent="-342900">
              <a:buAutoNum type="arabicPeriod"/>
            </a:pPr>
            <a:r>
              <a:rPr lang="en-US" dirty="0" smtClean="0"/>
              <a:t>Project process uncertainty into state space</a:t>
            </a:r>
          </a:p>
          <a:p>
            <a:pPr marL="342900" indent="-342900">
              <a:buAutoNum type="arabicPeriod"/>
            </a:pPr>
            <a:r>
              <a:rPr lang="en-US" dirty="0" smtClean="0"/>
              <a:t>Map state estimate back into measurement space</a:t>
            </a:r>
          </a:p>
          <a:p>
            <a:pPr marL="0" indent="0">
              <a:buNone/>
            </a:pPr>
            <a:r>
              <a:rPr lang="en-US" dirty="0" smtClean="0"/>
              <a:t>UPDATE:</a:t>
            </a:r>
          </a:p>
          <a:p>
            <a:pPr marL="228600" indent="-228600">
              <a:buAutoNum type="arabicPeriod"/>
            </a:pPr>
            <a:r>
              <a:rPr lang="en-US" dirty="0" smtClean="0"/>
              <a:t>Find residual between</a:t>
            </a:r>
            <a:r>
              <a:rPr lang="en-US" baseline="0" dirty="0" smtClean="0"/>
              <a:t> observation and prediction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Calculate covariance of residual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Compute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gain (weighted priority to prediction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observation based on uncertainties)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Update state estimate using [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gain]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Update state covariance using [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gain]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82D6-FC89-564B-AB96-DB13BC6E5E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8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Method: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Used to infer distance traveled rather than integrating Accelerometer data.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-  D</a:t>
            </a:r>
            <a:r>
              <a:rPr lang="en-US" dirty="0" smtClean="0"/>
              <a:t>esigned to account for sudden orientation and attitude shifts of the phone during a walk.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 -  Additional measure against superposing error from noisy accelerometer data recordings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Euclidean norm of 3-axis accelerometer data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Smooth/filter out high frequency noise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 Step Detection Threshold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 Valley and peaks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Solve for Step length coefficient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Smoothing:</a:t>
            </a:r>
            <a:r>
              <a:rPr lang="en-US" baseline="0" dirty="0" smtClean="0"/>
              <a:t> Moving average of 5 frames operated as a low pass filter (reducing strength of signals &gt; 5hz)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Step Detection threshold: Established</a:t>
            </a:r>
            <a:r>
              <a:rPr lang="en-US" baseline="0" dirty="0" smtClean="0"/>
              <a:t> during calibration as 3*sigma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82D6-FC89-564B-AB96-DB13BC6E5E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19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Method: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Used to infer distance traveled rather than integrating Accelerometer data.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-  D</a:t>
            </a:r>
            <a:r>
              <a:rPr lang="en-US" dirty="0" smtClean="0"/>
              <a:t>esigned to account for sudden orientation and attitude shifts of the phone during a walk.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 -  Additional measure against superposing error from noisy accelerometer data recordings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Euclidean norm of 3-axis accelerometer data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Smooth/filter out high frequency noise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 Step Detection Threshold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 Valley and peaks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Solve for Step length coefficient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Smoothing:</a:t>
            </a:r>
            <a:r>
              <a:rPr lang="en-US" baseline="0" dirty="0" smtClean="0"/>
              <a:t> Moving average of 5 frames operated as a low pass filter (reducing strength of signals &gt; 5hz)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Step Detection threshold: Established</a:t>
            </a:r>
            <a:r>
              <a:rPr lang="en-US" baseline="0" dirty="0" smtClean="0"/>
              <a:t> during calibration as 3*sigma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82D6-FC89-564B-AB96-DB13BC6E5E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1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Erroneous steps that were detected due to high frequency noise occurring at the threshold were discarded using a 0.3s blanking window following the onset of each step detected.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Smoothing:</a:t>
            </a:r>
            <a:r>
              <a:rPr lang="en-US" baseline="0" dirty="0" smtClean="0"/>
              <a:t> Moving average of 5 frames operated as a low pass filter (reducing strength of signals &gt; 5hz)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Step Detection threshold: Established</a:t>
            </a:r>
            <a:r>
              <a:rPr lang="en-US" baseline="0" dirty="0" smtClean="0"/>
              <a:t> during calibration as 3*sigma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82D6-FC89-564B-AB96-DB13BC6E5E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19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 threshold (45 degrees)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space: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 of the segment,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time spent per step,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coordinates of the center of the segment </a:t>
            </a:r>
            <a:endParaRPr lang="en-US" dirty="0" smtClean="0">
              <a:effectLst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82D6-FC89-564B-AB96-DB13BC6E5E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27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 threshold (45 degrees)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space: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 of the segment,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time spent per step,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coordinates of the center of the segment </a:t>
            </a:r>
            <a:endParaRPr lang="en-US" dirty="0" smtClean="0">
              <a:effectLst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82D6-FC89-564B-AB96-DB13BC6E5E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27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A9F4-B7DB-AE45-BF8C-4ABB3A607028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A82B-B658-674B-B5C6-71D0C52F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87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A9F4-B7DB-AE45-BF8C-4ABB3A607028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A82B-B658-674B-B5C6-71D0C52F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19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A9F4-B7DB-AE45-BF8C-4ABB3A607028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A82B-B658-674B-B5C6-71D0C52F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8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A9F4-B7DB-AE45-BF8C-4ABB3A607028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A82B-B658-674B-B5C6-71D0C52F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4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A9F4-B7DB-AE45-BF8C-4ABB3A607028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A82B-B658-674B-B5C6-71D0C52F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55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A9F4-B7DB-AE45-BF8C-4ABB3A607028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A82B-B658-674B-B5C6-71D0C52F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33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A9F4-B7DB-AE45-BF8C-4ABB3A607028}" type="datetimeFigureOut">
              <a:rPr lang="en-US" smtClean="0"/>
              <a:t>9/4/17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A82B-B658-674B-B5C6-71D0C52F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77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A9F4-B7DB-AE45-BF8C-4ABB3A607028}" type="datetimeFigureOut">
              <a:rPr lang="en-US" smtClean="0"/>
              <a:t>9/4/17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A82B-B658-674B-B5C6-71D0C52F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1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A9F4-B7DB-AE45-BF8C-4ABB3A607028}" type="datetimeFigureOut">
              <a:rPr lang="en-US" smtClean="0"/>
              <a:t>9/4/17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A82B-B658-674B-B5C6-71D0C52F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8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A9F4-B7DB-AE45-BF8C-4ABB3A607028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A82B-B658-674B-B5C6-71D0C52F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9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A9F4-B7DB-AE45-BF8C-4ABB3A607028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A82B-B658-674B-B5C6-71D0C52F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22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FA9F4-B7DB-AE45-BF8C-4ABB3A607028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0A82B-B658-674B-B5C6-71D0C52F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9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35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Relationship Id="rId11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5846" y="4321277"/>
            <a:ext cx="615461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Unsupervised learning for</a:t>
            </a:r>
          </a:p>
          <a:p>
            <a:pPr algn="ctr"/>
            <a:r>
              <a:rPr lang="en-US" sz="2800" dirty="0" smtClean="0"/>
              <a:t> Indoor Localization and Floor Mapping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000" dirty="0" smtClean="0"/>
              <a:t>Max Maguire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864" y="553134"/>
            <a:ext cx="2879123" cy="3768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720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Step Detection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6662057" y="986753"/>
            <a:ext cx="2011680" cy="2121408"/>
            <a:chOff x="2434492" y="1287401"/>
            <a:chExt cx="4051300" cy="4228315"/>
          </a:xfrm>
        </p:grpSpPr>
        <p:sp>
          <p:nvSpPr>
            <p:cNvPr id="28" name="Rounded Rectangle 27"/>
            <p:cNvSpPr/>
            <p:nvPr/>
          </p:nvSpPr>
          <p:spPr>
            <a:xfrm>
              <a:off x="2434492" y="2074990"/>
              <a:ext cx="1807308" cy="406395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EKF</a:t>
              </a:r>
              <a:endParaRPr lang="en-US" sz="85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34492" y="1287401"/>
              <a:ext cx="4029808" cy="314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Raw Data</a:t>
              </a:r>
              <a:endParaRPr lang="en-US" sz="850" dirty="0"/>
            </a:p>
          </p:txBody>
        </p:sp>
        <p:sp>
          <p:nvSpPr>
            <p:cNvPr id="30" name="Down Arrow 29"/>
            <p:cNvSpPr/>
            <p:nvPr/>
          </p:nvSpPr>
          <p:spPr>
            <a:xfrm>
              <a:off x="5373078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1" name="Down Arrow 30"/>
            <p:cNvSpPr/>
            <p:nvPr/>
          </p:nvSpPr>
          <p:spPr>
            <a:xfrm>
              <a:off x="3180887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2" name="Down Arrow 31"/>
            <p:cNvSpPr/>
            <p:nvPr/>
          </p:nvSpPr>
          <p:spPr>
            <a:xfrm>
              <a:off x="5373078" y="2485304"/>
              <a:ext cx="351692" cy="45848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53053" y="2947695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Trajectory Model</a:t>
              </a:r>
              <a:endParaRPr lang="en-US" sz="850" dirty="0"/>
            </a:p>
          </p:txBody>
        </p:sp>
        <p:sp>
          <p:nvSpPr>
            <p:cNvPr id="34" name="Down Arrow 33"/>
            <p:cNvSpPr/>
            <p:nvPr/>
          </p:nvSpPr>
          <p:spPr>
            <a:xfrm>
              <a:off x="3180887" y="2481396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678484" y="2071082"/>
              <a:ext cx="1807308" cy="410303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Step Detection</a:t>
              </a:r>
              <a:endParaRPr lang="en-US" sz="850" dirty="0"/>
            </a:p>
          </p:txBody>
        </p:sp>
        <p:sp>
          <p:nvSpPr>
            <p:cNvPr id="50" name="Down Arrow 49"/>
            <p:cNvSpPr/>
            <p:nvPr/>
          </p:nvSpPr>
          <p:spPr>
            <a:xfrm>
              <a:off x="4300416" y="326293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180887" y="3588549"/>
              <a:ext cx="2543883" cy="501474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Segmentation</a:t>
              </a:r>
              <a:endParaRPr lang="en-US" sz="850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626359" y="4422172"/>
              <a:ext cx="1642208" cy="436379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Classification</a:t>
              </a:r>
              <a:endParaRPr lang="en-US" sz="850" dirty="0"/>
            </a:p>
          </p:txBody>
        </p:sp>
        <p:sp>
          <p:nvSpPr>
            <p:cNvPr id="53" name="Down Arrow 52"/>
            <p:cNvSpPr/>
            <p:nvPr/>
          </p:nvSpPr>
          <p:spPr>
            <a:xfrm>
              <a:off x="4300416" y="409002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74546" y="5200477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Floor Mapping</a:t>
              </a:r>
              <a:endParaRPr lang="en-US" sz="850" dirty="0"/>
            </a:p>
          </p:txBody>
        </p:sp>
        <p:sp>
          <p:nvSpPr>
            <p:cNvPr id="55" name="Down Arrow 54"/>
            <p:cNvSpPr/>
            <p:nvPr/>
          </p:nvSpPr>
          <p:spPr>
            <a:xfrm>
              <a:off x="4294555" y="4868328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sp>
        <p:nvSpPr>
          <p:cNvPr id="2" name="Oval 1"/>
          <p:cNvSpPr/>
          <p:nvPr/>
        </p:nvSpPr>
        <p:spPr>
          <a:xfrm>
            <a:off x="7729416" y="1087528"/>
            <a:ext cx="957384" cy="8051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91712" y="1948744"/>
            <a:ext cx="8216233" cy="885897"/>
            <a:chOff x="428945" y="4383911"/>
            <a:chExt cx="8216233" cy="885897"/>
          </a:xfrm>
        </p:grpSpPr>
        <p:sp>
          <p:nvSpPr>
            <p:cNvPr id="58" name="TextBox 57"/>
            <p:cNvSpPr txBox="1"/>
            <p:nvPr/>
          </p:nvSpPr>
          <p:spPr>
            <a:xfrm>
              <a:off x="428945" y="4900476"/>
              <a:ext cx="2118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2. Smoothing: 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28945" y="4383911"/>
              <a:ext cx="8216233" cy="590732"/>
              <a:chOff x="-137089" y="1903688"/>
              <a:chExt cx="8216233" cy="590732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367" y="1903688"/>
                <a:ext cx="7505777" cy="590732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-137089" y="2023857"/>
                <a:ext cx="29916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1. Accelerometer Magnitude:</a:t>
                </a:r>
                <a:endParaRPr lang="en-US" b="1" dirty="0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3556000" y="4882560"/>
              <a:ext cx="3359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5 frame Convolution window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296213" y="1635081"/>
            <a:ext cx="705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/>
              <a:t>Steps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336887" y="3269158"/>
            <a:ext cx="6455756" cy="2715544"/>
            <a:chOff x="1426317" y="3269158"/>
            <a:chExt cx="6455756" cy="271554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/>
            <a:srcRect l="9998" t="5061" r="7461" b="4769"/>
            <a:stretch/>
          </p:blipFill>
          <p:spPr>
            <a:xfrm>
              <a:off x="1426317" y="3269158"/>
              <a:ext cx="6349997" cy="2567465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5053561" y="4323236"/>
              <a:ext cx="2818289" cy="30777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Convolution window (Uniform Dist.)</a:t>
              </a:r>
              <a:endParaRPr lang="en-US" sz="14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063784" y="5676925"/>
              <a:ext cx="2818289" cy="30777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Convolution window (Normal Dist.)</a:t>
              </a:r>
              <a:endParaRPr lang="en-US" sz="1400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235698" y="2922482"/>
            <a:ext cx="4185224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Results of Convolution based Smoothing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0" y="6014048"/>
            <a:ext cx="9144000" cy="843952"/>
            <a:chOff x="0" y="6014048"/>
            <a:chExt cx="9144000" cy="843952"/>
          </a:xfrm>
        </p:grpSpPr>
        <p:sp>
          <p:nvSpPr>
            <p:cNvPr id="45" name="Rectangle 44"/>
            <p:cNvSpPr/>
            <p:nvPr/>
          </p:nvSpPr>
          <p:spPr>
            <a:xfrm>
              <a:off x="6760308" y="6014048"/>
              <a:ext cx="2383692" cy="8439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Discussion</a:t>
              </a:r>
              <a:endParaRPr lang="en-US" dirty="0"/>
            </a:p>
          </p:txBody>
        </p:sp>
        <p:sp>
          <p:nvSpPr>
            <p:cNvPr id="46" name="Pentagon 45"/>
            <p:cNvSpPr/>
            <p:nvPr/>
          </p:nvSpPr>
          <p:spPr>
            <a:xfrm>
              <a:off x="0" y="6014048"/>
              <a:ext cx="1836616" cy="843952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Introduction</a:t>
              </a:r>
              <a:endParaRPr lang="en-US" dirty="0"/>
            </a:p>
          </p:txBody>
        </p:sp>
        <p:sp>
          <p:nvSpPr>
            <p:cNvPr id="47" name="Chevron 46"/>
            <p:cNvSpPr/>
            <p:nvPr/>
          </p:nvSpPr>
          <p:spPr>
            <a:xfrm>
              <a:off x="4991715" y="6014048"/>
              <a:ext cx="242665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Algorithms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48" name="Chevron 47"/>
            <p:cNvSpPr/>
            <p:nvPr/>
          </p:nvSpPr>
          <p:spPr>
            <a:xfrm>
              <a:off x="1406770" y="6014048"/>
              <a:ext cx="238369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Experimental Set-Up</a:t>
              </a:r>
            </a:p>
          </p:txBody>
        </p:sp>
        <p:sp>
          <p:nvSpPr>
            <p:cNvPr id="56" name="Chevron 55"/>
            <p:cNvSpPr/>
            <p:nvPr/>
          </p:nvSpPr>
          <p:spPr>
            <a:xfrm>
              <a:off x="3337182" y="6014048"/>
              <a:ext cx="212968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Data Flow Diagram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2996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2923"/>
          <a:stretch/>
        </p:blipFill>
        <p:spPr>
          <a:xfrm>
            <a:off x="4210964" y="4073627"/>
            <a:ext cx="4937577" cy="18283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Step Detection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6662057" y="986753"/>
            <a:ext cx="2011680" cy="2121408"/>
            <a:chOff x="2434492" y="1287401"/>
            <a:chExt cx="4051300" cy="4228315"/>
          </a:xfrm>
        </p:grpSpPr>
        <p:sp>
          <p:nvSpPr>
            <p:cNvPr id="28" name="Rounded Rectangle 27"/>
            <p:cNvSpPr/>
            <p:nvPr/>
          </p:nvSpPr>
          <p:spPr>
            <a:xfrm>
              <a:off x="2434492" y="2074990"/>
              <a:ext cx="1807308" cy="406395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EKF</a:t>
              </a:r>
              <a:endParaRPr lang="en-US" sz="85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34492" y="1287401"/>
              <a:ext cx="4029808" cy="314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Raw Data</a:t>
              </a:r>
              <a:endParaRPr lang="en-US" sz="850" dirty="0"/>
            </a:p>
          </p:txBody>
        </p:sp>
        <p:sp>
          <p:nvSpPr>
            <p:cNvPr id="30" name="Down Arrow 29"/>
            <p:cNvSpPr/>
            <p:nvPr/>
          </p:nvSpPr>
          <p:spPr>
            <a:xfrm>
              <a:off x="5373078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1" name="Down Arrow 30"/>
            <p:cNvSpPr/>
            <p:nvPr/>
          </p:nvSpPr>
          <p:spPr>
            <a:xfrm>
              <a:off x="3180887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2" name="Down Arrow 31"/>
            <p:cNvSpPr/>
            <p:nvPr/>
          </p:nvSpPr>
          <p:spPr>
            <a:xfrm>
              <a:off x="5373078" y="2485304"/>
              <a:ext cx="351692" cy="45848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53053" y="2947695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Trajectory Model</a:t>
              </a:r>
              <a:endParaRPr lang="en-US" sz="850" dirty="0"/>
            </a:p>
          </p:txBody>
        </p:sp>
        <p:sp>
          <p:nvSpPr>
            <p:cNvPr id="34" name="Down Arrow 33"/>
            <p:cNvSpPr/>
            <p:nvPr/>
          </p:nvSpPr>
          <p:spPr>
            <a:xfrm>
              <a:off x="3180887" y="2481396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678484" y="2071082"/>
              <a:ext cx="1807308" cy="410303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Step Detection</a:t>
              </a:r>
              <a:endParaRPr lang="en-US" sz="850" dirty="0"/>
            </a:p>
          </p:txBody>
        </p:sp>
        <p:sp>
          <p:nvSpPr>
            <p:cNvPr id="50" name="Down Arrow 49"/>
            <p:cNvSpPr/>
            <p:nvPr/>
          </p:nvSpPr>
          <p:spPr>
            <a:xfrm>
              <a:off x="4300416" y="326293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180887" y="3588549"/>
              <a:ext cx="2543883" cy="501474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Segmentation</a:t>
              </a:r>
              <a:endParaRPr lang="en-US" sz="850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626359" y="4422172"/>
              <a:ext cx="1642208" cy="436379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Classification</a:t>
              </a:r>
              <a:endParaRPr lang="en-US" sz="850" dirty="0"/>
            </a:p>
          </p:txBody>
        </p:sp>
        <p:sp>
          <p:nvSpPr>
            <p:cNvPr id="53" name="Down Arrow 52"/>
            <p:cNvSpPr/>
            <p:nvPr/>
          </p:nvSpPr>
          <p:spPr>
            <a:xfrm>
              <a:off x="4300416" y="409002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74546" y="5200477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Floor Mapping</a:t>
              </a:r>
              <a:endParaRPr lang="en-US" sz="850" dirty="0"/>
            </a:p>
          </p:txBody>
        </p:sp>
        <p:sp>
          <p:nvSpPr>
            <p:cNvPr id="55" name="Down Arrow 54"/>
            <p:cNvSpPr/>
            <p:nvPr/>
          </p:nvSpPr>
          <p:spPr>
            <a:xfrm>
              <a:off x="4294555" y="4868328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sp>
        <p:nvSpPr>
          <p:cNvPr id="2" name="Oval 1"/>
          <p:cNvSpPr/>
          <p:nvPr/>
        </p:nvSpPr>
        <p:spPr>
          <a:xfrm>
            <a:off x="7729416" y="1087528"/>
            <a:ext cx="957384" cy="8051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295216" y="2074637"/>
            <a:ext cx="6366841" cy="765728"/>
            <a:chOff x="428945" y="4504080"/>
            <a:chExt cx="6366841" cy="765728"/>
          </a:xfrm>
        </p:grpSpPr>
        <p:sp>
          <p:nvSpPr>
            <p:cNvPr id="61" name="TextBox 60"/>
            <p:cNvSpPr txBox="1"/>
            <p:nvPr/>
          </p:nvSpPr>
          <p:spPr>
            <a:xfrm>
              <a:off x="428945" y="4900476"/>
              <a:ext cx="2118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4</a:t>
              </a:r>
              <a:r>
                <a:rPr lang="en-US" b="1" dirty="0" smtClean="0"/>
                <a:t>. Step Magnitude: 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28945" y="4504080"/>
              <a:ext cx="1266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  <a:r>
                <a:rPr lang="en-US" b="1" dirty="0" smtClean="0"/>
                <a:t>. Filtering:</a:t>
              </a:r>
              <a:endParaRPr lang="en-US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604963" y="4531144"/>
              <a:ext cx="4190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Detection threshold, Blanking window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669" y="3178282"/>
            <a:ext cx="4243995" cy="2723695"/>
            <a:chOff x="470567" y="1236318"/>
            <a:chExt cx="5574757" cy="332899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567" y="1236318"/>
              <a:ext cx="5574757" cy="332899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88" name="Group 87"/>
            <p:cNvGrpSpPr/>
            <p:nvPr/>
          </p:nvGrpSpPr>
          <p:grpSpPr>
            <a:xfrm>
              <a:off x="2845719" y="1892639"/>
              <a:ext cx="531421" cy="2098071"/>
              <a:chOff x="2845719" y="1892639"/>
              <a:chExt cx="531421" cy="2098071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2845719" y="1892639"/>
                <a:ext cx="531421" cy="10173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2845719" y="3990709"/>
                <a:ext cx="230596" cy="1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>
                <a:off x="2845719" y="1892639"/>
                <a:ext cx="0" cy="20980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ash"/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264" y="2607117"/>
            <a:ext cx="5486400" cy="3048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296213" y="1635081"/>
            <a:ext cx="705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/>
              <a:t>Steps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2168" y="3052230"/>
            <a:ext cx="2111463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Step Detection Filter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589803" y="3767615"/>
            <a:ext cx="3073262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Step Magnitude</a:t>
            </a:r>
            <a:r>
              <a:rPr lang="en-US" dirty="0"/>
              <a:t> </a:t>
            </a:r>
            <a:r>
              <a:rPr lang="en-US" i="1" dirty="0" smtClean="0"/>
              <a:t>α</a:t>
            </a:r>
            <a:r>
              <a:rPr lang="en-US" dirty="0" smtClean="0"/>
              <a:t> Calibration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0" y="6014048"/>
            <a:ext cx="9144000" cy="843952"/>
            <a:chOff x="0" y="6014048"/>
            <a:chExt cx="9144000" cy="843952"/>
          </a:xfrm>
        </p:grpSpPr>
        <p:sp>
          <p:nvSpPr>
            <p:cNvPr id="48" name="Rectangle 47"/>
            <p:cNvSpPr/>
            <p:nvPr/>
          </p:nvSpPr>
          <p:spPr>
            <a:xfrm>
              <a:off x="6760308" y="6014048"/>
              <a:ext cx="2383692" cy="8439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Discussion</a:t>
              </a:r>
              <a:endParaRPr lang="en-US" dirty="0"/>
            </a:p>
          </p:txBody>
        </p:sp>
        <p:sp>
          <p:nvSpPr>
            <p:cNvPr id="56" name="Pentagon 55"/>
            <p:cNvSpPr/>
            <p:nvPr/>
          </p:nvSpPr>
          <p:spPr>
            <a:xfrm>
              <a:off x="0" y="6014048"/>
              <a:ext cx="1836616" cy="843952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Introduction</a:t>
              </a:r>
              <a:endParaRPr lang="en-US" dirty="0"/>
            </a:p>
          </p:txBody>
        </p:sp>
        <p:sp>
          <p:nvSpPr>
            <p:cNvPr id="57" name="Chevron 56"/>
            <p:cNvSpPr/>
            <p:nvPr/>
          </p:nvSpPr>
          <p:spPr>
            <a:xfrm>
              <a:off x="4991715" y="6014048"/>
              <a:ext cx="242665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Algorithms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58" name="Chevron 57"/>
            <p:cNvSpPr/>
            <p:nvPr/>
          </p:nvSpPr>
          <p:spPr>
            <a:xfrm>
              <a:off x="1406770" y="6014048"/>
              <a:ext cx="238369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Experimental Set-Up</a:t>
              </a:r>
            </a:p>
          </p:txBody>
        </p:sp>
        <p:sp>
          <p:nvSpPr>
            <p:cNvPr id="59" name="Chevron 58"/>
            <p:cNvSpPr/>
            <p:nvPr/>
          </p:nvSpPr>
          <p:spPr>
            <a:xfrm>
              <a:off x="3337182" y="6014048"/>
              <a:ext cx="212968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Data Flow Diagram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349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Trajectory Model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6662057" y="986753"/>
            <a:ext cx="2011680" cy="2121408"/>
            <a:chOff x="2434492" y="1287401"/>
            <a:chExt cx="4051300" cy="4228315"/>
          </a:xfrm>
        </p:grpSpPr>
        <p:sp>
          <p:nvSpPr>
            <p:cNvPr id="28" name="Rounded Rectangle 27"/>
            <p:cNvSpPr/>
            <p:nvPr/>
          </p:nvSpPr>
          <p:spPr>
            <a:xfrm>
              <a:off x="2434492" y="2074990"/>
              <a:ext cx="1807308" cy="406395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EKF</a:t>
              </a:r>
              <a:endParaRPr lang="en-US" sz="85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34492" y="1287401"/>
              <a:ext cx="4029808" cy="314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Raw Data</a:t>
              </a:r>
              <a:endParaRPr lang="en-US" sz="850" dirty="0"/>
            </a:p>
          </p:txBody>
        </p:sp>
        <p:sp>
          <p:nvSpPr>
            <p:cNvPr id="30" name="Down Arrow 29"/>
            <p:cNvSpPr/>
            <p:nvPr/>
          </p:nvSpPr>
          <p:spPr>
            <a:xfrm>
              <a:off x="5373078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1" name="Down Arrow 30"/>
            <p:cNvSpPr/>
            <p:nvPr/>
          </p:nvSpPr>
          <p:spPr>
            <a:xfrm>
              <a:off x="3180887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2" name="Down Arrow 31"/>
            <p:cNvSpPr/>
            <p:nvPr/>
          </p:nvSpPr>
          <p:spPr>
            <a:xfrm>
              <a:off x="5373078" y="2485304"/>
              <a:ext cx="351692" cy="45848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53053" y="2947695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Trajectory Model</a:t>
              </a:r>
              <a:endParaRPr lang="en-US" sz="850" dirty="0"/>
            </a:p>
          </p:txBody>
        </p:sp>
        <p:sp>
          <p:nvSpPr>
            <p:cNvPr id="34" name="Down Arrow 33"/>
            <p:cNvSpPr/>
            <p:nvPr/>
          </p:nvSpPr>
          <p:spPr>
            <a:xfrm>
              <a:off x="3180887" y="2481396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678484" y="2071082"/>
              <a:ext cx="1807308" cy="410303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Step Detection</a:t>
              </a:r>
              <a:endParaRPr lang="en-US" sz="850" dirty="0"/>
            </a:p>
          </p:txBody>
        </p:sp>
        <p:sp>
          <p:nvSpPr>
            <p:cNvPr id="50" name="Down Arrow 49"/>
            <p:cNvSpPr/>
            <p:nvPr/>
          </p:nvSpPr>
          <p:spPr>
            <a:xfrm>
              <a:off x="4300416" y="326293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180888" y="3588549"/>
              <a:ext cx="2543882" cy="501474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Segmentation</a:t>
              </a:r>
              <a:endParaRPr lang="en-US" sz="850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626359" y="4422172"/>
              <a:ext cx="1642208" cy="436379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Classification</a:t>
              </a:r>
              <a:endParaRPr lang="en-US" sz="850" dirty="0"/>
            </a:p>
          </p:txBody>
        </p:sp>
        <p:sp>
          <p:nvSpPr>
            <p:cNvPr id="53" name="Down Arrow 52"/>
            <p:cNvSpPr/>
            <p:nvPr/>
          </p:nvSpPr>
          <p:spPr>
            <a:xfrm>
              <a:off x="4300416" y="409002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74546" y="5200477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Floor Mapping</a:t>
              </a:r>
              <a:endParaRPr lang="en-US" sz="850" dirty="0"/>
            </a:p>
          </p:txBody>
        </p:sp>
        <p:sp>
          <p:nvSpPr>
            <p:cNvPr id="55" name="Down Arrow 54"/>
            <p:cNvSpPr/>
            <p:nvPr/>
          </p:nvSpPr>
          <p:spPr>
            <a:xfrm>
              <a:off x="4294555" y="4868328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sp>
        <p:nvSpPr>
          <p:cNvPr id="2" name="Oval 1"/>
          <p:cNvSpPr/>
          <p:nvPr/>
        </p:nvSpPr>
        <p:spPr>
          <a:xfrm>
            <a:off x="6772969" y="1729588"/>
            <a:ext cx="1792959" cy="4149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60" y="2527050"/>
            <a:ext cx="5486400" cy="304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413" y="2038249"/>
            <a:ext cx="16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Step Detection</a:t>
            </a:r>
            <a:endParaRPr 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622413" y="3395865"/>
            <a:ext cx="285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Quaternion to Euler Angles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27114" y="3765197"/>
            <a:ext cx="9236985" cy="166778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4884553" y="5529827"/>
            <a:ext cx="2797169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688001" y="3244795"/>
            <a:ext cx="8585147" cy="2647753"/>
            <a:chOff x="4926153" y="3244795"/>
            <a:chExt cx="8585147" cy="2647753"/>
          </a:xfrm>
        </p:grpSpPr>
        <p:grpSp>
          <p:nvGrpSpPr>
            <p:cNvPr id="68" name="Group 67"/>
            <p:cNvGrpSpPr/>
            <p:nvPr/>
          </p:nvGrpSpPr>
          <p:grpSpPr>
            <a:xfrm>
              <a:off x="4926153" y="3244795"/>
              <a:ext cx="8585147" cy="2647753"/>
              <a:chOff x="4767385" y="3244795"/>
              <a:chExt cx="8585147" cy="2647753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5729075" y="3246263"/>
                <a:ext cx="13290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Trajectory</a:t>
                </a:r>
                <a:endParaRPr lang="en-US" b="1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337452" y="5140957"/>
                <a:ext cx="300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γ</a:t>
                </a:r>
                <a:endParaRPr lang="en-US" dirty="0"/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4767385" y="3614127"/>
                <a:ext cx="8585147" cy="2278421"/>
                <a:chOff x="4767385" y="3614127"/>
                <a:chExt cx="8585147" cy="2278421"/>
              </a:xfrm>
            </p:grpSpPr>
            <p:cxnSp>
              <p:nvCxnSpPr>
                <p:cNvPr id="39" name="Straight Arrow Connector 38"/>
                <p:cNvCxnSpPr/>
                <p:nvPr/>
              </p:nvCxnSpPr>
              <p:spPr>
                <a:xfrm flipV="1">
                  <a:off x="7696274" y="3644559"/>
                  <a:ext cx="0" cy="18852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ysDash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19255" y="5651248"/>
                  <a:ext cx="5486400" cy="241300"/>
                </a:xfrm>
                <a:prstGeom prst="rect">
                  <a:avLst/>
                </a:prstGeom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66132" y="4578838"/>
                  <a:ext cx="5486400" cy="266700"/>
                </a:xfrm>
                <a:prstGeom prst="rect">
                  <a:avLst/>
                </a:prstGeom>
              </p:spPr>
            </p:pic>
            <p:cxnSp>
              <p:nvCxnSpPr>
                <p:cNvPr id="60" name="Straight Arrow Connector 59"/>
                <p:cNvCxnSpPr/>
                <p:nvPr/>
              </p:nvCxnSpPr>
              <p:spPr>
                <a:xfrm flipV="1">
                  <a:off x="4943167" y="3614127"/>
                  <a:ext cx="0" cy="1885268"/>
                </a:xfrm>
                <a:prstGeom prst="straightConnector1">
                  <a:avLst/>
                </a:prstGeom>
                <a:ln w="76200" cmpd="sng">
                  <a:solidFill>
                    <a:schemeClr val="tx1"/>
                  </a:solidFill>
                  <a:prstDash val="solid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/>
                <p:cNvCxnSpPr/>
                <p:nvPr/>
              </p:nvCxnSpPr>
              <p:spPr>
                <a:xfrm>
                  <a:off x="4943167" y="5534462"/>
                  <a:ext cx="3352683" cy="0"/>
                </a:xfrm>
                <a:prstGeom prst="straightConnector1">
                  <a:avLst/>
                </a:prstGeom>
                <a:ln w="76200" cmpd="sng">
                  <a:solidFill>
                    <a:schemeClr val="tx1"/>
                  </a:solidFill>
                  <a:prstDash val="solid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>
                  <a:stCxn id="43" idx="7"/>
                </p:cNvCxnSpPr>
                <p:nvPr/>
              </p:nvCxnSpPr>
              <p:spPr>
                <a:xfrm flipV="1">
                  <a:off x="5084250" y="3614127"/>
                  <a:ext cx="2612024" cy="1749656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prstDash val="solid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/>
                <p:cNvSpPr/>
                <p:nvPr/>
              </p:nvSpPr>
              <p:spPr>
                <a:xfrm>
                  <a:off x="4767385" y="5314462"/>
                  <a:ext cx="371230" cy="336786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8295850" y="5349796"/>
                <a:ext cx="3044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endParaRPr lang="en-US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793126" y="3244795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4968682" y="5281916"/>
              <a:ext cx="292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Z</a:t>
              </a:r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0" y="6014048"/>
            <a:ext cx="9144000" cy="843952"/>
            <a:chOff x="0" y="6014048"/>
            <a:chExt cx="9144000" cy="843952"/>
          </a:xfrm>
        </p:grpSpPr>
        <p:sp>
          <p:nvSpPr>
            <p:cNvPr id="69" name="Rectangle 68"/>
            <p:cNvSpPr/>
            <p:nvPr/>
          </p:nvSpPr>
          <p:spPr>
            <a:xfrm>
              <a:off x="6760308" y="6014048"/>
              <a:ext cx="2383692" cy="8439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Discussion</a:t>
              </a:r>
              <a:endParaRPr lang="en-US" dirty="0"/>
            </a:p>
          </p:txBody>
        </p:sp>
        <p:sp>
          <p:nvSpPr>
            <p:cNvPr id="70" name="Pentagon 69"/>
            <p:cNvSpPr/>
            <p:nvPr/>
          </p:nvSpPr>
          <p:spPr>
            <a:xfrm>
              <a:off x="0" y="6014048"/>
              <a:ext cx="1836616" cy="843952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Introduction</a:t>
              </a:r>
              <a:endParaRPr lang="en-US" dirty="0"/>
            </a:p>
          </p:txBody>
        </p:sp>
        <p:sp>
          <p:nvSpPr>
            <p:cNvPr id="71" name="Chevron 70"/>
            <p:cNvSpPr/>
            <p:nvPr/>
          </p:nvSpPr>
          <p:spPr>
            <a:xfrm>
              <a:off x="4991715" y="6014048"/>
              <a:ext cx="242665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Algorithms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72" name="Chevron 71"/>
            <p:cNvSpPr/>
            <p:nvPr/>
          </p:nvSpPr>
          <p:spPr>
            <a:xfrm>
              <a:off x="1406770" y="6014048"/>
              <a:ext cx="238369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Experimental Set-Up</a:t>
              </a:r>
            </a:p>
          </p:txBody>
        </p:sp>
        <p:sp>
          <p:nvSpPr>
            <p:cNvPr id="73" name="Chevron 72"/>
            <p:cNvSpPr/>
            <p:nvPr/>
          </p:nvSpPr>
          <p:spPr>
            <a:xfrm>
              <a:off x="3337182" y="6014048"/>
              <a:ext cx="212968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Data Flow Diagram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64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772969" y="2054224"/>
            <a:ext cx="1792959" cy="4149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662057" y="986753"/>
            <a:ext cx="2011680" cy="2121408"/>
            <a:chOff x="2434492" y="1287401"/>
            <a:chExt cx="4051300" cy="4228315"/>
          </a:xfrm>
        </p:grpSpPr>
        <p:sp>
          <p:nvSpPr>
            <p:cNvPr id="28" name="Rounded Rectangle 27"/>
            <p:cNvSpPr/>
            <p:nvPr/>
          </p:nvSpPr>
          <p:spPr>
            <a:xfrm>
              <a:off x="2434492" y="2074990"/>
              <a:ext cx="1807308" cy="406395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EKF</a:t>
              </a:r>
              <a:endParaRPr lang="en-US" sz="85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34492" y="1287401"/>
              <a:ext cx="4029808" cy="314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Raw Data</a:t>
              </a:r>
              <a:endParaRPr lang="en-US" sz="850" dirty="0"/>
            </a:p>
          </p:txBody>
        </p:sp>
        <p:sp>
          <p:nvSpPr>
            <p:cNvPr id="30" name="Down Arrow 29"/>
            <p:cNvSpPr/>
            <p:nvPr/>
          </p:nvSpPr>
          <p:spPr>
            <a:xfrm>
              <a:off x="5373078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1" name="Down Arrow 30"/>
            <p:cNvSpPr/>
            <p:nvPr/>
          </p:nvSpPr>
          <p:spPr>
            <a:xfrm>
              <a:off x="3180887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2" name="Down Arrow 31"/>
            <p:cNvSpPr/>
            <p:nvPr/>
          </p:nvSpPr>
          <p:spPr>
            <a:xfrm>
              <a:off x="5373078" y="2485304"/>
              <a:ext cx="351692" cy="45848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53053" y="2947695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Trajectory Model</a:t>
              </a:r>
              <a:endParaRPr lang="en-US" sz="850" dirty="0"/>
            </a:p>
          </p:txBody>
        </p:sp>
        <p:sp>
          <p:nvSpPr>
            <p:cNvPr id="34" name="Down Arrow 33"/>
            <p:cNvSpPr/>
            <p:nvPr/>
          </p:nvSpPr>
          <p:spPr>
            <a:xfrm>
              <a:off x="3180887" y="2481396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678484" y="2071082"/>
              <a:ext cx="1807308" cy="410303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Step Detection</a:t>
              </a:r>
              <a:endParaRPr lang="en-US" sz="850" dirty="0"/>
            </a:p>
          </p:txBody>
        </p:sp>
        <p:sp>
          <p:nvSpPr>
            <p:cNvPr id="50" name="Down Arrow 49"/>
            <p:cNvSpPr/>
            <p:nvPr/>
          </p:nvSpPr>
          <p:spPr>
            <a:xfrm>
              <a:off x="4300416" y="326293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180887" y="3588549"/>
              <a:ext cx="2543883" cy="501474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Segmentation</a:t>
              </a:r>
              <a:endParaRPr lang="en-US" sz="850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626359" y="4422172"/>
              <a:ext cx="1642208" cy="436379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Classification</a:t>
              </a:r>
              <a:endParaRPr lang="en-US" sz="850" dirty="0"/>
            </a:p>
          </p:txBody>
        </p:sp>
        <p:sp>
          <p:nvSpPr>
            <p:cNvPr id="53" name="Down Arrow 52"/>
            <p:cNvSpPr/>
            <p:nvPr/>
          </p:nvSpPr>
          <p:spPr>
            <a:xfrm>
              <a:off x="4300416" y="409002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74546" y="5200477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Floor Mapping</a:t>
              </a:r>
              <a:endParaRPr lang="en-US" sz="850" dirty="0"/>
            </a:p>
          </p:txBody>
        </p:sp>
        <p:sp>
          <p:nvSpPr>
            <p:cNvPr id="55" name="Down Arrow 54"/>
            <p:cNvSpPr/>
            <p:nvPr/>
          </p:nvSpPr>
          <p:spPr>
            <a:xfrm>
              <a:off x="4294555" y="4868328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592208" y="1977907"/>
            <a:ext cx="5551791" cy="3944673"/>
            <a:chOff x="380032" y="1326056"/>
            <a:chExt cx="6401351" cy="460242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/>
            <a:srcRect r="8284"/>
            <a:stretch/>
          </p:blipFill>
          <p:spPr>
            <a:xfrm>
              <a:off x="3695004" y="3634596"/>
              <a:ext cx="3086379" cy="21234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10352" t="6995" r="7727" b="6818"/>
            <a:stretch/>
          </p:blipFill>
          <p:spPr>
            <a:xfrm>
              <a:off x="380032" y="2039842"/>
              <a:ext cx="3314972" cy="38886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Rectangle 35"/>
            <p:cNvSpPr/>
            <p:nvPr/>
          </p:nvSpPr>
          <p:spPr>
            <a:xfrm>
              <a:off x="380032" y="1326056"/>
              <a:ext cx="3475089" cy="677822"/>
            </a:xfrm>
            <a:prstGeom prst="rect">
              <a:avLst/>
            </a:prstGeom>
            <a:solidFill>
              <a:schemeClr val="bg1"/>
            </a:solidFill>
            <a:ln w="952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Example</a:t>
              </a:r>
            </a:p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Trial 3: Corridor turn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17251" y="2054223"/>
            <a:ext cx="2577658" cy="3868357"/>
            <a:chOff x="182795" y="1585792"/>
            <a:chExt cx="2577658" cy="4069639"/>
          </a:xfrm>
        </p:grpSpPr>
        <p:sp>
          <p:nvSpPr>
            <p:cNvPr id="40" name="TextBox 39"/>
            <p:cNvSpPr txBox="1"/>
            <p:nvPr/>
          </p:nvSpPr>
          <p:spPr>
            <a:xfrm>
              <a:off x="551721" y="1585792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Raw Trajectories</a:t>
              </a:r>
              <a:endParaRPr lang="en-US" dirty="0"/>
            </a:p>
          </p:txBody>
        </p:sp>
        <p:cxnSp>
          <p:nvCxnSpPr>
            <p:cNvPr id="42" name="Straight Arrow Connector 41"/>
            <p:cNvCxnSpPr>
              <a:stCxn id="40" idx="2"/>
              <a:endCxn id="57" idx="0"/>
            </p:cNvCxnSpPr>
            <p:nvPr/>
          </p:nvCxnSpPr>
          <p:spPr>
            <a:xfrm>
              <a:off x="1426320" y="1955124"/>
              <a:ext cx="0" cy="131847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316342" y="2208204"/>
              <a:ext cx="2235697" cy="64633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Heading Displacement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79561" y="3273594"/>
              <a:ext cx="1293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Segmented</a:t>
              </a:r>
            </a:p>
            <a:p>
              <a:r>
                <a:rPr lang="en-US" dirty="0" smtClean="0"/>
                <a:t>Trajectories</a:t>
              </a:r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82795" y="5276249"/>
              <a:ext cx="7378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Room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793522" y="5286099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Corridor</a:t>
              </a:r>
              <a:endParaRPr lang="en-US" dirty="0"/>
            </a:p>
          </p:txBody>
        </p:sp>
        <p:cxnSp>
          <p:nvCxnSpPr>
            <p:cNvPr id="61" name="Straight Arrow Connector 60"/>
            <p:cNvCxnSpPr>
              <a:stCxn id="57" idx="2"/>
              <a:endCxn id="58" idx="2"/>
            </p:cNvCxnSpPr>
            <p:nvPr/>
          </p:nvCxnSpPr>
          <p:spPr>
            <a:xfrm>
              <a:off x="1426320" y="3919925"/>
              <a:ext cx="7871" cy="89160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316342" y="4131565"/>
              <a:ext cx="2235697" cy="6799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Segment</a:t>
              </a:r>
            </a:p>
            <a:p>
              <a:pPr algn="ctr"/>
              <a:r>
                <a:rPr lang="en-US" dirty="0" smtClean="0"/>
                <a:t>Lengths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>
              <a:off x="551721" y="4777896"/>
              <a:ext cx="882470" cy="50820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58" idx="2"/>
              <a:endCxn id="60" idx="0"/>
            </p:cNvCxnSpPr>
            <p:nvPr/>
          </p:nvCxnSpPr>
          <p:spPr>
            <a:xfrm>
              <a:off x="1434191" y="4811527"/>
              <a:ext cx="842797" cy="4745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/>
          <p:cNvSpPr/>
          <p:nvPr/>
        </p:nvSpPr>
        <p:spPr>
          <a:xfrm>
            <a:off x="0" y="1338089"/>
            <a:ext cx="3556000" cy="674287"/>
          </a:xfrm>
          <a:prstGeom prst="rect">
            <a:avLst/>
          </a:prstGeom>
          <a:solidFill>
            <a:srgbClr val="F2F2F2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Decision Tree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3570440" y="1344161"/>
            <a:ext cx="0" cy="466988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0" y="6014048"/>
            <a:ext cx="9144000" cy="843952"/>
            <a:chOff x="0" y="6014048"/>
            <a:chExt cx="9144000" cy="843952"/>
          </a:xfrm>
        </p:grpSpPr>
        <p:sp>
          <p:nvSpPr>
            <p:cNvPr id="63" name="Rectangle 62"/>
            <p:cNvSpPr/>
            <p:nvPr/>
          </p:nvSpPr>
          <p:spPr>
            <a:xfrm>
              <a:off x="6760308" y="6014048"/>
              <a:ext cx="2383692" cy="8439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Discussion</a:t>
              </a:r>
              <a:endParaRPr lang="en-US" dirty="0"/>
            </a:p>
          </p:txBody>
        </p:sp>
        <p:sp>
          <p:nvSpPr>
            <p:cNvPr id="64" name="Pentagon 63"/>
            <p:cNvSpPr/>
            <p:nvPr/>
          </p:nvSpPr>
          <p:spPr>
            <a:xfrm>
              <a:off x="0" y="6014048"/>
              <a:ext cx="1836616" cy="843952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Introduction</a:t>
              </a:r>
              <a:endParaRPr lang="en-US" dirty="0"/>
            </a:p>
          </p:txBody>
        </p:sp>
        <p:sp>
          <p:nvSpPr>
            <p:cNvPr id="66" name="Chevron 65"/>
            <p:cNvSpPr/>
            <p:nvPr/>
          </p:nvSpPr>
          <p:spPr>
            <a:xfrm>
              <a:off x="4991715" y="6014048"/>
              <a:ext cx="242665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Algorithms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68" name="Chevron 67"/>
            <p:cNvSpPr/>
            <p:nvPr/>
          </p:nvSpPr>
          <p:spPr>
            <a:xfrm>
              <a:off x="1406770" y="6014048"/>
              <a:ext cx="238369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Experimental Set-Up</a:t>
              </a:r>
            </a:p>
          </p:txBody>
        </p:sp>
        <p:sp>
          <p:nvSpPr>
            <p:cNvPr id="69" name="Chevron 68"/>
            <p:cNvSpPr/>
            <p:nvPr/>
          </p:nvSpPr>
          <p:spPr>
            <a:xfrm>
              <a:off x="3337182" y="6014048"/>
              <a:ext cx="212968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Data Flow Diagram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5996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772969" y="2444984"/>
            <a:ext cx="1792959" cy="4149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662057" y="986753"/>
            <a:ext cx="2011680" cy="2121408"/>
            <a:chOff x="2434492" y="1287401"/>
            <a:chExt cx="4051300" cy="4228315"/>
          </a:xfrm>
        </p:grpSpPr>
        <p:sp>
          <p:nvSpPr>
            <p:cNvPr id="28" name="Rounded Rectangle 27"/>
            <p:cNvSpPr/>
            <p:nvPr/>
          </p:nvSpPr>
          <p:spPr>
            <a:xfrm>
              <a:off x="2434492" y="2074990"/>
              <a:ext cx="1807308" cy="406395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EKF</a:t>
              </a:r>
              <a:endParaRPr lang="en-US" sz="85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34492" y="1287401"/>
              <a:ext cx="4029808" cy="314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Raw Data</a:t>
              </a:r>
              <a:endParaRPr lang="en-US" sz="850" dirty="0"/>
            </a:p>
          </p:txBody>
        </p:sp>
        <p:sp>
          <p:nvSpPr>
            <p:cNvPr id="30" name="Down Arrow 29"/>
            <p:cNvSpPr/>
            <p:nvPr/>
          </p:nvSpPr>
          <p:spPr>
            <a:xfrm>
              <a:off x="5373078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1" name="Down Arrow 30"/>
            <p:cNvSpPr/>
            <p:nvPr/>
          </p:nvSpPr>
          <p:spPr>
            <a:xfrm>
              <a:off x="3180887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2" name="Down Arrow 31"/>
            <p:cNvSpPr/>
            <p:nvPr/>
          </p:nvSpPr>
          <p:spPr>
            <a:xfrm>
              <a:off x="5373078" y="2485304"/>
              <a:ext cx="351692" cy="45848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53053" y="2947695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Trajectory Model</a:t>
              </a:r>
              <a:endParaRPr lang="en-US" sz="850" dirty="0"/>
            </a:p>
          </p:txBody>
        </p:sp>
        <p:sp>
          <p:nvSpPr>
            <p:cNvPr id="34" name="Down Arrow 33"/>
            <p:cNvSpPr/>
            <p:nvPr/>
          </p:nvSpPr>
          <p:spPr>
            <a:xfrm>
              <a:off x="3180887" y="2481396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678484" y="2071082"/>
              <a:ext cx="1807308" cy="410303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Step Detection</a:t>
              </a:r>
              <a:endParaRPr lang="en-US" sz="850" dirty="0"/>
            </a:p>
          </p:txBody>
        </p:sp>
        <p:sp>
          <p:nvSpPr>
            <p:cNvPr id="50" name="Down Arrow 49"/>
            <p:cNvSpPr/>
            <p:nvPr/>
          </p:nvSpPr>
          <p:spPr>
            <a:xfrm>
              <a:off x="4300416" y="326293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180887" y="3588549"/>
              <a:ext cx="2543883" cy="501474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Segmentation</a:t>
              </a:r>
              <a:endParaRPr lang="en-US" sz="850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626359" y="4422172"/>
              <a:ext cx="1642208" cy="436379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Classification</a:t>
              </a:r>
              <a:endParaRPr lang="en-US" sz="850" dirty="0"/>
            </a:p>
          </p:txBody>
        </p:sp>
        <p:sp>
          <p:nvSpPr>
            <p:cNvPr id="53" name="Down Arrow 52"/>
            <p:cNvSpPr/>
            <p:nvPr/>
          </p:nvSpPr>
          <p:spPr>
            <a:xfrm>
              <a:off x="4300416" y="409002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74546" y="5200477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Floor Mapping</a:t>
              </a:r>
              <a:endParaRPr lang="en-US" sz="850" dirty="0"/>
            </a:p>
          </p:txBody>
        </p:sp>
        <p:sp>
          <p:nvSpPr>
            <p:cNvPr id="55" name="Down Arrow 54"/>
            <p:cNvSpPr/>
            <p:nvPr/>
          </p:nvSpPr>
          <p:spPr>
            <a:xfrm>
              <a:off x="4294555" y="4868328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23952" y="4496128"/>
            <a:ext cx="6557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 Find “k” neighbors </a:t>
            </a:r>
            <a:r>
              <a:rPr lang="en-US" dirty="0"/>
              <a:t>of every point, and identify core points</a:t>
            </a:r>
          </a:p>
          <a:p>
            <a:r>
              <a:rPr lang="en-US" dirty="0" smtClean="0"/>
              <a:t>-  Find </a:t>
            </a:r>
            <a:r>
              <a:rPr lang="en-US" dirty="0"/>
              <a:t>connected components of core points</a:t>
            </a:r>
          </a:p>
          <a:p>
            <a:r>
              <a:rPr lang="en-US" dirty="0" smtClean="0"/>
              <a:t>-  Assign </a:t>
            </a:r>
            <a:r>
              <a:rPr lang="en-US" dirty="0"/>
              <a:t>non-core points to nearby clusters at at most distance </a:t>
            </a:r>
            <a:r>
              <a:rPr lang="en-US" dirty="0" err="1" smtClean="0"/>
              <a:t>ε</a:t>
            </a:r>
            <a:r>
              <a:rPr lang="en-US" dirty="0" smtClean="0"/>
              <a:t>, </a:t>
            </a:r>
            <a:r>
              <a:rPr lang="en-US" dirty="0"/>
              <a:t>otherwise assign them to noise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664060" y="4259721"/>
            <a:ext cx="222368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Unsupervised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Robust to noise</a:t>
            </a:r>
          </a:p>
          <a:p>
            <a:r>
              <a:rPr lang="en-US" dirty="0" smtClean="0"/>
              <a:t>Cons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Sensitive to Tuning</a:t>
            </a:r>
          </a:p>
          <a:p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18" y="1282513"/>
            <a:ext cx="3442591" cy="247866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318249" y="3652175"/>
            <a:ext cx="5412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DBSCAN</a:t>
            </a:r>
          </a:p>
          <a:p>
            <a:pPr algn="ctr"/>
            <a:r>
              <a:rPr lang="en-US" b="1" dirty="0" smtClean="0"/>
              <a:t>(Density-Based spatial clustering algorithm with noise) 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6014048"/>
            <a:ext cx="9144000" cy="843952"/>
            <a:chOff x="0" y="6014048"/>
            <a:chExt cx="9144000" cy="843952"/>
          </a:xfrm>
        </p:grpSpPr>
        <p:sp>
          <p:nvSpPr>
            <p:cNvPr id="42" name="Rectangle 41"/>
            <p:cNvSpPr/>
            <p:nvPr/>
          </p:nvSpPr>
          <p:spPr>
            <a:xfrm>
              <a:off x="6760308" y="6014048"/>
              <a:ext cx="2383692" cy="8439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Discussion</a:t>
              </a:r>
              <a:endParaRPr lang="en-US" dirty="0"/>
            </a:p>
          </p:txBody>
        </p:sp>
        <p:sp>
          <p:nvSpPr>
            <p:cNvPr id="43" name="Pentagon 42"/>
            <p:cNvSpPr/>
            <p:nvPr/>
          </p:nvSpPr>
          <p:spPr>
            <a:xfrm>
              <a:off x="0" y="6014048"/>
              <a:ext cx="1836616" cy="843952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Introduction</a:t>
              </a:r>
              <a:endParaRPr lang="en-US" dirty="0"/>
            </a:p>
          </p:txBody>
        </p:sp>
        <p:sp>
          <p:nvSpPr>
            <p:cNvPr id="44" name="Chevron 43"/>
            <p:cNvSpPr/>
            <p:nvPr/>
          </p:nvSpPr>
          <p:spPr>
            <a:xfrm>
              <a:off x="4991715" y="6014048"/>
              <a:ext cx="242665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Algorithms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45" name="Chevron 44"/>
            <p:cNvSpPr/>
            <p:nvPr/>
          </p:nvSpPr>
          <p:spPr>
            <a:xfrm>
              <a:off x="1406770" y="6014048"/>
              <a:ext cx="238369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Experimental Set-Up</a:t>
              </a:r>
            </a:p>
          </p:txBody>
        </p:sp>
        <p:sp>
          <p:nvSpPr>
            <p:cNvPr id="46" name="Chevron 45"/>
            <p:cNvSpPr/>
            <p:nvPr/>
          </p:nvSpPr>
          <p:spPr>
            <a:xfrm>
              <a:off x="3337182" y="6014048"/>
              <a:ext cx="212968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Data Flow Diagram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40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772969" y="2444984"/>
            <a:ext cx="1792959" cy="4149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662057" y="986753"/>
            <a:ext cx="2011680" cy="2121408"/>
            <a:chOff x="2434492" y="1287401"/>
            <a:chExt cx="4051300" cy="4228315"/>
          </a:xfrm>
        </p:grpSpPr>
        <p:sp>
          <p:nvSpPr>
            <p:cNvPr id="28" name="Rounded Rectangle 27"/>
            <p:cNvSpPr/>
            <p:nvPr/>
          </p:nvSpPr>
          <p:spPr>
            <a:xfrm>
              <a:off x="2434492" y="2074990"/>
              <a:ext cx="1807308" cy="406395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EKF</a:t>
              </a:r>
              <a:endParaRPr lang="en-US" sz="85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34492" y="1287401"/>
              <a:ext cx="4029808" cy="314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Raw Data</a:t>
              </a:r>
              <a:endParaRPr lang="en-US" sz="850" dirty="0"/>
            </a:p>
          </p:txBody>
        </p:sp>
        <p:sp>
          <p:nvSpPr>
            <p:cNvPr id="30" name="Down Arrow 29"/>
            <p:cNvSpPr/>
            <p:nvPr/>
          </p:nvSpPr>
          <p:spPr>
            <a:xfrm>
              <a:off x="5373078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1" name="Down Arrow 30"/>
            <p:cNvSpPr/>
            <p:nvPr/>
          </p:nvSpPr>
          <p:spPr>
            <a:xfrm>
              <a:off x="3180887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2" name="Down Arrow 31"/>
            <p:cNvSpPr/>
            <p:nvPr/>
          </p:nvSpPr>
          <p:spPr>
            <a:xfrm>
              <a:off x="5373078" y="2485304"/>
              <a:ext cx="351692" cy="45848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53053" y="2947695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Trajectory Model</a:t>
              </a:r>
              <a:endParaRPr lang="en-US" sz="850" dirty="0"/>
            </a:p>
          </p:txBody>
        </p:sp>
        <p:sp>
          <p:nvSpPr>
            <p:cNvPr id="34" name="Down Arrow 33"/>
            <p:cNvSpPr/>
            <p:nvPr/>
          </p:nvSpPr>
          <p:spPr>
            <a:xfrm>
              <a:off x="3180887" y="2481396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678484" y="2071082"/>
              <a:ext cx="1807308" cy="410303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Step Detection</a:t>
              </a:r>
              <a:endParaRPr lang="en-US" sz="850" dirty="0"/>
            </a:p>
          </p:txBody>
        </p:sp>
        <p:sp>
          <p:nvSpPr>
            <p:cNvPr id="50" name="Down Arrow 49"/>
            <p:cNvSpPr/>
            <p:nvPr/>
          </p:nvSpPr>
          <p:spPr>
            <a:xfrm>
              <a:off x="4300416" y="326293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180887" y="3588549"/>
              <a:ext cx="2543883" cy="501474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Segmentation</a:t>
              </a:r>
              <a:endParaRPr lang="en-US" sz="850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626359" y="4422172"/>
              <a:ext cx="1642208" cy="436379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Classification</a:t>
              </a:r>
              <a:endParaRPr lang="en-US" sz="850" dirty="0"/>
            </a:p>
          </p:txBody>
        </p:sp>
        <p:sp>
          <p:nvSpPr>
            <p:cNvPr id="53" name="Down Arrow 52"/>
            <p:cNvSpPr/>
            <p:nvPr/>
          </p:nvSpPr>
          <p:spPr>
            <a:xfrm>
              <a:off x="4300416" y="409002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74546" y="5200477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Floor Mapping</a:t>
              </a:r>
              <a:endParaRPr lang="en-US" sz="850" dirty="0"/>
            </a:p>
          </p:txBody>
        </p:sp>
        <p:sp>
          <p:nvSpPr>
            <p:cNvPr id="55" name="Down Arrow 54"/>
            <p:cNvSpPr/>
            <p:nvPr/>
          </p:nvSpPr>
          <p:spPr>
            <a:xfrm>
              <a:off x="4294555" y="4868328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76" y="3652175"/>
            <a:ext cx="2868492" cy="20653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792" y="1381898"/>
            <a:ext cx="4453507" cy="4444026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0" y="6014048"/>
            <a:ext cx="9144000" cy="843952"/>
            <a:chOff x="0" y="6014048"/>
            <a:chExt cx="9144000" cy="843952"/>
          </a:xfrm>
        </p:grpSpPr>
        <p:sp>
          <p:nvSpPr>
            <p:cNvPr id="42" name="Rectangle 41"/>
            <p:cNvSpPr/>
            <p:nvPr/>
          </p:nvSpPr>
          <p:spPr>
            <a:xfrm>
              <a:off x="6760308" y="6014048"/>
              <a:ext cx="2383692" cy="8439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Discussion</a:t>
              </a:r>
              <a:endParaRPr lang="en-US" dirty="0"/>
            </a:p>
          </p:txBody>
        </p:sp>
        <p:sp>
          <p:nvSpPr>
            <p:cNvPr id="43" name="Pentagon 42"/>
            <p:cNvSpPr/>
            <p:nvPr/>
          </p:nvSpPr>
          <p:spPr>
            <a:xfrm>
              <a:off x="0" y="6014048"/>
              <a:ext cx="1836616" cy="843952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Introduction</a:t>
              </a:r>
              <a:endParaRPr lang="en-US" dirty="0"/>
            </a:p>
          </p:txBody>
        </p:sp>
        <p:sp>
          <p:nvSpPr>
            <p:cNvPr id="44" name="Chevron 43"/>
            <p:cNvSpPr/>
            <p:nvPr/>
          </p:nvSpPr>
          <p:spPr>
            <a:xfrm>
              <a:off x="4991715" y="6014048"/>
              <a:ext cx="242665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Algorithms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45" name="Chevron 44"/>
            <p:cNvSpPr/>
            <p:nvPr/>
          </p:nvSpPr>
          <p:spPr>
            <a:xfrm>
              <a:off x="1406770" y="6014048"/>
              <a:ext cx="238369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Experimental Set-Up</a:t>
              </a:r>
            </a:p>
          </p:txBody>
        </p:sp>
        <p:sp>
          <p:nvSpPr>
            <p:cNvPr id="46" name="Chevron 45"/>
            <p:cNvSpPr/>
            <p:nvPr/>
          </p:nvSpPr>
          <p:spPr>
            <a:xfrm>
              <a:off x="3337182" y="6014048"/>
              <a:ext cx="212968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Data Flow Diagram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8277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6662057" y="986753"/>
            <a:ext cx="2011680" cy="2121408"/>
            <a:chOff x="2434492" y="1287401"/>
            <a:chExt cx="4051300" cy="4228315"/>
          </a:xfrm>
        </p:grpSpPr>
        <p:sp>
          <p:nvSpPr>
            <p:cNvPr id="28" name="Rounded Rectangle 27"/>
            <p:cNvSpPr/>
            <p:nvPr/>
          </p:nvSpPr>
          <p:spPr>
            <a:xfrm>
              <a:off x="2434492" y="2074990"/>
              <a:ext cx="1807308" cy="406395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EKF</a:t>
              </a:r>
              <a:endParaRPr lang="en-US" sz="85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34492" y="1287401"/>
              <a:ext cx="4029808" cy="314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Raw Data</a:t>
              </a:r>
              <a:endParaRPr lang="en-US" sz="850" dirty="0"/>
            </a:p>
          </p:txBody>
        </p:sp>
        <p:sp>
          <p:nvSpPr>
            <p:cNvPr id="30" name="Down Arrow 29"/>
            <p:cNvSpPr/>
            <p:nvPr/>
          </p:nvSpPr>
          <p:spPr>
            <a:xfrm>
              <a:off x="5373078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1" name="Down Arrow 30"/>
            <p:cNvSpPr/>
            <p:nvPr/>
          </p:nvSpPr>
          <p:spPr>
            <a:xfrm>
              <a:off x="3180887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2" name="Down Arrow 31"/>
            <p:cNvSpPr/>
            <p:nvPr/>
          </p:nvSpPr>
          <p:spPr>
            <a:xfrm>
              <a:off x="5373078" y="2485304"/>
              <a:ext cx="351692" cy="45848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53053" y="2947695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Trajectory Model</a:t>
              </a:r>
              <a:endParaRPr lang="en-US" sz="850" dirty="0"/>
            </a:p>
          </p:txBody>
        </p:sp>
        <p:sp>
          <p:nvSpPr>
            <p:cNvPr id="34" name="Down Arrow 33"/>
            <p:cNvSpPr/>
            <p:nvPr/>
          </p:nvSpPr>
          <p:spPr>
            <a:xfrm>
              <a:off x="3180887" y="2481396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678484" y="2071082"/>
              <a:ext cx="1807308" cy="410303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Step Detection</a:t>
              </a:r>
              <a:endParaRPr lang="en-US" sz="850" dirty="0"/>
            </a:p>
          </p:txBody>
        </p:sp>
        <p:sp>
          <p:nvSpPr>
            <p:cNvPr id="50" name="Down Arrow 49"/>
            <p:cNvSpPr/>
            <p:nvPr/>
          </p:nvSpPr>
          <p:spPr>
            <a:xfrm>
              <a:off x="4300416" y="326293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180887" y="3588549"/>
              <a:ext cx="2543883" cy="501474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Segmentation</a:t>
              </a:r>
              <a:endParaRPr lang="en-US" sz="850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626359" y="4422172"/>
              <a:ext cx="1642208" cy="436379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Classification</a:t>
              </a:r>
              <a:endParaRPr lang="en-US" sz="850" dirty="0"/>
            </a:p>
          </p:txBody>
        </p:sp>
        <p:sp>
          <p:nvSpPr>
            <p:cNvPr id="53" name="Down Arrow 52"/>
            <p:cNvSpPr/>
            <p:nvPr/>
          </p:nvSpPr>
          <p:spPr>
            <a:xfrm>
              <a:off x="4300416" y="409002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74546" y="5200477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Floor Mapping</a:t>
              </a:r>
              <a:endParaRPr lang="en-US" sz="850" dirty="0"/>
            </a:p>
          </p:txBody>
        </p:sp>
        <p:sp>
          <p:nvSpPr>
            <p:cNvPr id="55" name="Down Arrow 54"/>
            <p:cNvSpPr/>
            <p:nvPr/>
          </p:nvSpPr>
          <p:spPr>
            <a:xfrm>
              <a:off x="4294555" y="4868328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Floor Mapping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772969" y="2816206"/>
            <a:ext cx="1792959" cy="4149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35867" y="4407398"/>
            <a:ext cx="3879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 </a:t>
            </a:r>
            <a:r>
              <a:rPr lang="en-US" dirty="0"/>
              <a:t>a 2D alpha shape of </a:t>
            </a:r>
            <a:r>
              <a:rPr lang="en-US" dirty="0" smtClean="0"/>
              <a:t>the trajectory segments with </a:t>
            </a:r>
            <a:r>
              <a:rPr lang="en-US" dirty="0"/>
              <a:t>alpha radius A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6014048"/>
            <a:ext cx="9144000" cy="843952"/>
            <a:chOff x="0" y="6014048"/>
            <a:chExt cx="9144000" cy="843952"/>
          </a:xfrm>
        </p:grpSpPr>
        <p:sp>
          <p:nvSpPr>
            <p:cNvPr id="42" name="Rectangle 41"/>
            <p:cNvSpPr/>
            <p:nvPr/>
          </p:nvSpPr>
          <p:spPr>
            <a:xfrm>
              <a:off x="6760308" y="6014048"/>
              <a:ext cx="2383692" cy="8439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Discussion</a:t>
              </a:r>
              <a:endParaRPr lang="en-US" dirty="0"/>
            </a:p>
          </p:txBody>
        </p:sp>
        <p:sp>
          <p:nvSpPr>
            <p:cNvPr id="43" name="Pentagon 42"/>
            <p:cNvSpPr/>
            <p:nvPr/>
          </p:nvSpPr>
          <p:spPr>
            <a:xfrm>
              <a:off x="0" y="6014048"/>
              <a:ext cx="1836616" cy="843952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Introduction</a:t>
              </a:r>
              <a:endParaRPr lang="en-US" dirty="0"/>
            </a:p>
          </p:txBody>
        </p:sp>
        <p:sp>
          <p:nvSpPr>
            <p:cNvPr id="44" name="Chevron 43"/>
            <p:cNvSpPr/>
            <p:nvPr/>
          </p:nvSpPr>
          <p:spPr>
            <a:xfrm>
              <a:off x="4991715" y="6014048"/>
              <a:ext cx="242665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Algorithms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45" name="Chevron 44"/>
            <p:cNvSpPr/>
            <p:nvPr/>
          </p:nvSpPr>
          <p:spPr>
            <a:xfrm>
              <a:off x="1406770" y="6014048"/>
              <a:ext cx="238369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Experimental Set-Up</a:t>
              </a:r>
            </a:p>
          </p:txBody>
        </p:sp>
        <p:sp>
          <p:nvSpPr>
            <p:cNvPr id="46" name="Chevron 45"/>
            <p:cNvSpPr/>
            <p:nvPr/>
          </p:nvSpPr>
          <p:spPr>
            <a:xfrm>
              <a:off x="3337182" y="6014048"/>
              <a:ext cx="212968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Data Flow Diagram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Corridor_Dem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0032" y="1379937"/>
            <a:ext cx="3875652" cy="387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1973384"/>
            <a:ext cx="3698448" cy="3477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Moving Forward</a:t>
            </a:r>
            <a:r>
              <a:rPr lang="mr-IN" sz="2000" b="1" dirty="0" smtClean="0"/>
              <a:t>…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dirty="0" smtClean="0"/>
              <a:t>Finding Anchor points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Anomalies from environment</a:t>
            </a:r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pPr marL="0" lvl="1"/>
            <a:r>
              <a:rPr lang="en-US" dirty="0" smtClean="0"/>
              <a:t>Expanding Feature space</a:t>
            </a:r>
          </a:p>
          <a:p>
            <a:pPr marL="742950" lvl="2" indent="-285750">
              <a:buFontTx/>
              <a:buChar char="-"/>
            </a:pPr>
            <a:r>
              <a:rPr lang="en-US" dirty="0" smtClean="0"/>
              <a:t>Gait Analysis</a:t>
            </a:r>
          </a:p>
          <a:p>
            <a:pPr marL="742950" lvl="2" indent="-285750">
              <a:buFontTx/>
              <a:buChar char="-"/>
            </a:pPr>
            <a:r>
              <a:rPr lang="en-US" dirty="0" smtClean="0"/>
              <a:t>Additional Sensors</a:t>
            </a:r>
          </a:p>
          <a:p>
            <a:pPr marL="742950" lvl="2" indent="-285750">
              <a:buFontTx/>
              <a:buChar char="-"/>
            </a:pPr>
            <a:endParaRPr lang="en-US" dirty="0" smtClean="0"/>
          </a:p>
          <a:p>
            <a:r>
              <a:rPr lang="en-US" dirty="0" smtClean="0"/>
              <a:t>Scale application for larger database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575" t="8832" r="11263" b="7408"/>
          <a:stretch/>
        </p:blipFill>
        <p:spPr>
          <a:xfrm>
            <a:off x="4563784" y="1191845"/>
            <a:ext cx="4123015" cy="459153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6014048"/>
            <a:ext cx="9144000" cy="843952"/>
            <a:chOff x="0" y="6014048"/>
            <a:chExt cx="9144000" cy="843952"/>
          </a:xfrm>
        </p:grpSpPr>
        <p:sp>
          <p:nvSpPr>
            <p:cNvPr id="18" name="Rectangle 17"/>
            <p:cNvSpPr/>
            <p:nvPr/>
          </p:nvSpPr>
          <p:spPr>
            <a:xfrm>
              <a:off x="6760308" y="6014048"/>
              <a:ext cx="2383692" cy="8439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Discussion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19" name="Pentagon 18"/>
            <p:cNvSpPr/>
            <p:nvPr/>
          </p:nvSpPr>
          <p:spPr>
            <a:xfrm>
              <a:off x="0" y="6014048"/>
              <a:ext cx="1836616" cy="843952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Introduction</a:t>
              </a:r>
              <a:endParaRPr lang="en-US" dirty="0"/>
            </a:p>
          </p:txBody>
        </p:sp>
        <p:sp>
          <p:nvSpPr>
            <p:cNvPr id="20" name="Chevron 19"/>
            <p:cNvSpPr/>
            <p:nvPr/>
          </p:nvSpPr>
          <p:spPr>
            <a:xfrm>
              <a:off x="4991715" y="6014048"/>
              <a:ext cx="242665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Algorithms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Chevron 20"/>
            <p:cNvSpPr/>
            <p:nvPr/>
          </p:nvSpPr>
          <p:spPr>
            <a:xfrm>
              <a:off x="1406770" y="6014048"/>
              <a:ext cx="238369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Experimental Set-Up</a:t>
              </a:r>
            </a:p>
          </p:txBody>
        </p:sp>
        <p:sp>
          <p:nvSpPr>
            <p:cNvPr id="22" name="Chevron 21"/>
            <p:cNvSpPr/>
            <p:nvPr/>
          </p:nvSpPr>
          <p:spPr>
            <a:xfrm>
              <a:off x="3337182" y="6014048"/>
              <a:ext cx="212968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Data Flow Diagram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682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288" y="1713949"/>
            <a:ext cx="8229600" cy="3811954"/>
          </a:xfrm>
        </p:spPr>
        <p:txBody>
          <a:bodyPr/>
          <a:lstStyle/>
          <a:p>
            <a:r>
              <a:rPr lang="en-US" dirty="0" smtClean="0"/>
              <a:t>GPS inaccessible settings</a:t>
            </a:r>
          </a:p>
          <a:p>
            <a:pPr lvl="1"/>
            <a:r>
              <a:rPr lang="en-US" dirty="0" smtClean="0"/>
              <a:t>Line-Of-Sight</a:t>
            </a:r>
          </a:p>
          <a:p>
            <a:r>
              <a:rPr lang="en-US" dirty="0" smtClean="0"/>
              <a:t>Power efficiency</a:t>
            </a:r>
          </a:p>
          <a:p>
            <a:r>
              <a:rPr lang="en-US" dirty="0" smtClean="0"/>
              <a:t>Higher precision localization </a:t>
            </a:r>
          </a:p>
          <a:p>
            <a:pPr lvl="1"/>
            <a:r>
              <a:rPr lang="en-US" dirty="0" smtClean="0"/>
              <a:t>Beam forming</a:t>
            </a:r>
          </a:p>
          <a:p>
            <a:pPr lvl="1"/>
            <a:r>
              <a:rPr lang="en-US" dirty="0" smtClean="0"/>
              <a:t>VR/AR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6014048"/>
            <a:ext cx="9144000" cy="843952"/>
            <a:chOff x="0" y="6014048"/>
            <a:chExt cx="9144000" cy="843952"/>
          </a:xfrm>
        </p:grpSpPr>
        <p:sp>
          <p:nvSpPr>
            <p:cNvPr id="22" name="Rectangle 21"/>
            <p:cNvSpPr/>
            <p:nvPr/>
          </p:nvSpPr>
          <p:spPr>
            <a:xfrm>
              <a:off x="6760308" y="6014048"/>
              <a:ext cx="2383692" cy="8439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Discussion</a:t>
              </a:r>
              <a:endParaRPr lang="en-US" dirty="0"/>
            </a:p>
          </p:txBody>
        </p:sp>
        <p:sp>
          <p:nvSpPr>
            <p:cNvPr id="23" name="Pentagon 22"/>
            <p:cNvSpPr/>
            <p:nvPr/>
          </p:nvSpPr>
          <p:spPr>
            <a:xfrm>
              <a:off x="0" y="6014048"/>
              <a:ext cx="1836616" cy="843952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Introduction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Chevron 23"/>
            <p:cNvSpPr/>
            <p:nvPr/>
          </p:nvSpPr>
          <p:spPr>
            <a:xfrm>
              <a:off x="4991715" y="6014048"/>
              <a:ext cx="242665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Algorithms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Chevron 24"/>
            <p:cNvSpPr/>
            <p:nvPr/>
          </p:nvSpPr>
          <p:spPr>
            <a:xfrm>
              <a:off x="1406770" y="6014048"/>
              <a:ext cx="238369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Experimental Set-Up</a:t>
              </a:r>
            </a:p>
          </p:txBody>
        </p:sp>
        <p:sp>
          <p:nvSpPr>
            <p:cNvPr id="26" name="Chevron 25"/>
            <p:cNvSpPr/>
            <p:nvPr/>
          </p:nvSpPr>
          <p:spPr>
            <a:xfrm>
              <a:off x="3337182" y="6014048"/>
              <a:ext cx="212968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Data Flow Diagram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811" t="18695" r="7646" b="13668"/>
          <a:stretch/>
        </p:blipFill>
        <p:spPr>
          <a:xfrm>
            <a:off x="5466864" y="1713949"/>
            <a:ext cx="3649574" cy="295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24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12" name="Shape 72"/>
          <p:cNvSpPr txBox="1">
            <a:spLocks/>
          </p:cNvSpPr>
          <p:nvPr/>
        </p:nvSpPr>
        <p:spPr>
          <a:xfrm>
            <a:off x="457200" y="5110492"/>
            <a:ext cx="4506770" cy="33848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US" sz="1000" dirty="0" smtClean="0"/>
              <a:t>* </a:t>
            </a:r>
            <a:r>
              <a:rPr lang="en" sz="1000" dirty="0" smtClean="0"/>
              <a:t>Zahid Farid, Rosdiadee Nordin, and Mahamod Ismail </a:t>
            </a:r>
            <a:endParaRPr lang="en-US" sz="1000" dirty="0" smtClean="0"/>
          </a:p>
          <a:p>
            <a:pPr>
              <a:spcBef>
                <a:spcPts val="0"/>
              </a:spcBef>
              <a:buFont typeface="Arial"/>
              <a:buNone/>
            </a:pPr>
            <a:r>
              <a:rPr lang="en" sz="1000" dirty="0" smtClean="0"/>
              <a:t>“Recent Advances in Wireless Indoor Localization Techniques and Systems” 2013</a:t>
            </a:r>
            <a:endParaRPr lang="en" sz="1000" dirty="0"/>
          </a:p>
        </p:txBody>
      </p:sp>
      <p:pic>
        <p:nvPicPr>
          <p:cNvPr id="14" name="Shape 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811" y="1629639"/>
            <a:ext cx="4690652" cy="30980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/>
          <p:cNvGrpSpPr/>
          <p:nvPr/>
        </p:nvGrpSpPr>
        <p:grpSpPr>
          <a:xfrm>
            <a:off x="5048739" y="1573942"/>
            <a:ext cx="3751384" cy="4109492"/>
            <a:chOff x="5275385" y="1573942"/>
            <a:chExt cx="3751384" cy="4109492"/>
          </a:xfrm>
        </p:grpSpPr>
        <p:sp>
          <p:nvSpPr>
            <p:cNvPr id="2" name="TextBox 1"/>
            <p:cNvSpPr txBox="1"/>
            <p:nvPr/>
          </p:nvSpPr>
          <p:spPr>
            <a:xfrm>
              <a:off x="5275385" y="1573942"/>
              <a:ext cx="3751384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Pedestrian Dead </a:t>
              </a:r>
              <a:r>
                <a:rPr lang="en-US" sz="2400" dirty="0"/>
                <a:t>Reckoning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Transforms raw Data into state estimates using process model</a:t>
              </a:r>
            </a:p>
            <a:p>
              <a:pPr marL="742950" lvl="1" indent="-285750">
                <a:buFontTx/>
                <a:buChar char="-"/>
              </a:pPr>
              <a:r>
                <a:rPr lang="en-US" dirty="0"/>
                <a:t>Position</a:t>
              </a:r>
            </a:p>
            <a:p>
              <a:pPr marL="742950" lvl="1" indent="-285750">
                <a:buFontTx/>
                <a:buChar char="-"/>
              </a:pPr>
              <a:r>
                <a:rPr lang="en-US" dirty="0"/>
                <a:t>Orientation</a:t>
              </a:r>
            </a:p>
            <a:p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6287" y="3142774"/>
              <a:ext cx="3223836" cy="2540660"/>
            </a:xfrm>
            <a:prstGeom prst="rect">
              <a:avLst/>
            </a:prstGeom>
          </p:spPr>
        </p:pic>
      </p:grpSp>
      <p:sp>
        <p:nvSpPr>
          <p:cNvPr id="7" name="Rounded Rectangle 6"/>
          <p:cNvSpPr/>
          <p:nvPr/>
        </p:nvSpPr>
        <p:spPr>
          <a:xfrm>
            <a:off x="1660769" y="2149232"/>
            <a:ext cx="2833077" cy="3516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919786" y="1629639"/>
            <a:ext cx="3880337" cy="405379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6014048"/>
            <a:ext cx="9144000" cy="843952"/>
            <a:chOff x="0" y="6014048"/>
            <a:chExt cx="9144000" cy="843952"/>
          </a:xfrm>
        </p:grpSpPr>
        <p:sp>
          <p:nvSpPr>
            <p:cNvPr id="22" name="Rectangle 21"/>
            <p:cNvSpPr/>
            <p:nvPr/>
          </p:nvSpPr>
          <p:spPr>
            <a:xfrm>
              <a:off x="6760308" y="6014048"/>
              <a:ext cx="2383692" cy="8439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Discussion</a:t>
              </a:r>
              <a:endParaRPr lang="en-US" dirty="0"/>
            </a:p>
          </p:txBody>
        </p:sp>
        <p:sp>
          <p:nvSpPr>
            <p:cNvPr id="23" name="Pentagon 22"/>
            <p:cNvSpPr/>
            <p:nvPr/>
          </p:nvSpPr>
          <p:spPr>
            <a:xfrm>
              <a:off x="0" y="6014048"/>
              <a:ext cx="1836616" cy="843952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Introduction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24" name="Chevron 23"/>
            <p:cNvSpPr/>
            <p:nvPr/>
          </p:nvSpPr>
          <p:spPr>
            <a:xfrm>
              <a:off x="4991715" y="6014048"/>
              <a:ext cx="242665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Algorithms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Chevron 24"/>
            <p:cNvSpPr/>
            <p:nvPr/>
          </p:nvSpPr>
          <p:spPr>
            <a:xfrm>
              <a:off x="1406770" y="6014048"/>
              <a:ext cx="238369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Experimental Set-Up</a:t>
              </a:r>
            </a:p>
          </p:txBody>
        </p:sp>
        <p:sp>
          <p:nvSpPr>
            <p:cNvPr id="26" name="Chevron 25"/>
            <p:cNvSpPr/>
            <p:nvPr/>
          </p:nvSpPr>
          <p:spPr>
            <a:xfrm>
              <a:off x="3337182" y="6014048"/>
              <a:ext cx="212968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Data Flow Diagram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559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Experimental Set-Up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91530" y="1675353"/>
            <a:ext cx="55113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Raw Data: </a:t>
            </a:r>
          </a:p>
          <a:p>
            <a:r>
              <a:rPr lang="en-US" dirty="0"/>
              <a:t> </a:t>
            </a:r>
            <a:r>
              <a:rPr lang="en-US" dirty="0" smtClean="0"/>
              <a:t>        -  3-axis Accelerometer, Gyroscope, Magnetometer</a:t>
            </a:r>
          </a:p>
          <a:p>
            <a:r>
              <a:rPr lang="en-US" dirty="0"/>
              <a:t>	</a:t>
            </a:r>
            <a:r>
              <a:rPr lang="en-US" dirty="0" smtClean="0"/>
              <a:t>-   100 </a:t>
            </a:r>
            <a:r>
              <a:rPr lang="en-US" dirty="0" err="1" smtClean="0"/>
              <a:t>hz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Calibration:  </a:t>
            </a:r>
          </a:p>
          <a:p>
            <a:r>
              <a:rPr lang="en-US" dirty="0"/>
              <a:t>	</a:t>
            </a:r>
            <a:r>
              <a:rPr lang="en-US" dirty="0" smtClean="0"/>
              <a:t>-  9 recordings of set length/step count</a:t>
            </a:r>
          </a:p>
          <a:p>
            <a:endParaRPr lang="en-US" dirty="0"/>
          </a:p>
          <a:p>
            <a:r>
              <a:rPr lang="en-US" dirty="0" smtClean="0"/>
              <a:t>Number of recordings:</a:t>
            </a:r>
          </a:p>
          <a:p>
            <a:r>
              <a:rPr lang="en-US" dirty="0"/>
              <a:t>	</a:t>
            </a:r>
            <a:r>
              <a:rPr lang="en-US" dirty="0" smtClean="0"/>
              <a:t>-  17 </a:t>
            </a:r>
            <a:r>
              <a:rPr lang="en-US" dirty="0" smtClean="0"/>
              <a:t>trials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 5 different paths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24" y="1399180"/>
            <a:ext cx="2883876" cy="40389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76244" y="5455989"/>
            <a:ext cx="38677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* https</a:t>
            </a:r>
            <a:r>
              <a:rPr lang="en-US" sz="1050" dirty="0"/>
              <a:t>://</a:t>
            </a:r>
            <a:r>
              <a:rPr lang="en-US" sz="1050" dirty="0" err="1"/>
              <a:t>www.cmu.edu</a:t>
            </a:r>
            <a:r>
              <a:rPr lang="en-US" sz="1050" dirty="0"/>
              <a:t>/finance/property-space/</a:t>
            </a:r>
            <a:r>
              <a:rPr lang="en-US" sz="1050" dirty="0" err="1"/>
              <a:t>floorplan</a:t>
            </a:r>
            <a:r>
              <a:rPr lang="en-US" sz="1050" dirty="0"/>
              <a:t>-room/</a:t>
            </a:r>
            <a:r>
              <a:rPr lang="en-US" sz="1050" dirty="0" err="1"/>
              <a:t>acad</a:t>
            </a:r>
            <a:r>
              <a:rPr lang="en-US" sz="1050" dirty="0"/>
              <a:t>-admin/BPH/</a:t>
            </a:r>
            <a:r>
              <a:rPr lang="en-US" sz="1050" dirty="0" err="1"/>
              <a:t>index.html</a:t>
            </a:r>
            <a:endParaRPr lang="en-US" sz="1050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6014048"/>
            <a:ext cx="9144000" cy="843952"/>
            <a:chOff x="0" y="6014048"/>
            <a:chExt cx="9144000" cy="843952"/>
          </a:xfrm>
        </p:grpSpPr>
        <p:sp>
          <p:nvSpPr>
            <p:cNvPr id="14" name="Rectangle 13"/>
            <p:cNvSpPr/>
            <p:nvPr/>
          </p:nvSpPr>
          <p:spPr>
            <a:xfrm>
              <a:off x="6760308" y="6014048"/>
              <a:ext cx="2383692" cy="8439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Discussion</a:t>
              </a:r>
              <a:endParaRPr lang="en-US" dirty="0"/>
            </a:p>
          </p:txBody>
        </p:sp>
        <p:sp>
          <p:nvSpPr>
            <p:cNvPr id="15" name="Pentagon 14"/>
            <p:cNvSpPr/>
            <p:nvPr/>
          </p:nvSpPr>
          <p:spPr>
            <a:xfrm>
              <a:off x="0" y="6014048"/>
              <a:ext cx="1836616" cy="843952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Introduction</a:t>
              </a:r>
              <a:endParaRPr lang="en-US" dirty="0"/>
            </a:p>
          </p:txBody>
        </p:sp>
        <p:sp>
          <p:nvSpPr>
            <p:cNvPr id="16" name="Chevron 15"/>
            <p:cNvSpPr/>
            <p:nvPr/>
          </p:nvSpPr>
          <p:spPr>
            <a:xfrm>
              <a:off x="4991715" y="6014048"/>
              <a:ext cx="242665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Algorithms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Chevron 16"/>
            <p:cNvSpPr/>
            <p:nvPr/>
          </p:nvSpPr>
          <p:spPr>
            <a:xfrm>
              <a:off x="1406770" y="6014048"/>
              <a:ext cx="238369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Experimental</a:t>
              </a: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b="1" dirty="0" smtClean="0">
                  <a:solidFill>
                    <a:srgbClr val="000000"/>
                  </a:solidFill>
                </a:rPr>
                <a:t>Set-Up</a:t>
              </a:r>
            </a:p>
          </p:txBody>
        </p:sp>
        <p:sp>
          <p:nvSpPr>
            <p:cNvPr id="18" name="Chevron 17"/>
            <p:cNvSpPr/>
            <p:nvPr/>
          </p:nvSpPr>
          <p:spPr>
            <a:xfrm>
              <a:off x="3337182" y="6014048"/>
              <a:ext cx="212968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Data Flow Diagram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328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Flow Diagram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474546" y="1417637"/>
            <a:ext cx="4051300" cy="4242816"/>
            <a:chOff x="2434492" y="1287401"/>
            <a:chExt cx="4051300" cy="4228315"/>
          </a:xfrm>
        </p:grpSpPr>
        <p:sp>
          <p:nvSpPr>
            <p:cNvPr id="11" name="Rounded Rectangle 10"/>
            <p:cNvSpPr/>
            <p:nvPr/>
          </p:nvSpPr>
          <p:spPr>
            <a:xfrm>
              <a:off x="2434492" y="2074990"/>
              <a:ext cx="1807308" cy="406395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EKF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34492" y="1287401"/>
              <a:ext cx="4029808" cy="314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Raw Data</a:t>
              </a:r>
              <a:endParaRPr lang="en-US" dirty="0"/>
            </a:p>
          </p:txBody>
        </p:sp>
        <p:sp>
          <p:nvSpPr>
            <p:cNvPr id="21" name="Down Arrow 20"/>
            <p:cNvSpPr/>
            <p:nvPr/>
          </p:nvSpPr>
          <p:spPr>
            <a:xfrm>
              <a:off x="5373078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3180887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wn Arrow 23"/>
            <p:cNvSpPr/>
            <p:nvPr/>
          </p:nvSpPr>
          <p:spPr>
            <a:xfrm>
              <a:off x="5373078" y="2485304"/>
              <a:ext cx="351692" cy="45848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53053" y="2947695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Trajectory Model</a:t>
              </a:r>
              <a:endParaRPr lang="en-US" dirty="0"/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3180887" y="2481396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4678484" y="2071082"/>
              <a:ext cx="1807308" cy="410303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Step Detection</a:t>
              </a:r>
              <a:endParaRPr lang="en-US" dirty="0"/>
            </a:p>
          </p:txBody>
        </p:sp>
        <p:sp>
          <p:nvSpPr>
            <p:cNvPr id="28" name="Down Arrow 27"/>
            <p:cNvSpPr/>
            <p:nvPr/>
          </p:nvSpPr>
          <p:spPr>
            <a:xfrm>
              <a:off x="4300416" y="326293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180887" y="3588549"/>
              <a:ext cx="2543883" cy="501474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Segmentation</a:t>
              </a:r>
              <a:endParaRPr lang="en-US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626359" y="4422172"/>
              <a:ext cx="1642208" cy="436379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Classification</a:t>
              </a:r>
              <a:endParaRPr lang="en-US" dirty="0"/>
            </a:p>
          </p:txBody>
        </p:sp>
        <p:sp>
          <p:nvSpPr>
            <p:cNvPr id="31" name="Down Arrow 30"/>
            <p:cNvSpPr/>
            <p:nvPr/>
          </p:nvSpPr>
          <p:spPr>
            <a:xfrm>
              <a:off x="4300416" y="409002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474546" y="5200477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Floor Mapping</a:t>
              </a:r>
              <a:endParaRPr lang="en-US" dirty="0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4294555" y="4868328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0" y="6014048"/>
            <a:ext cx="9144000" cy="843952"/>
            <a:chOff x="0" y="6014048"/>
            <a:chExt cx="9144000" cy="843952"/>
          </a:xfrm>
        </p:grpSpPr>
        <p:sp>
          <p:nvSpPr>
            <p:cNvPr id="42" name="Rectangle 41"/>
            <p:cNvSpPr/>
            <p:nvPr/>
          </p:nvSpPr>
          <p:spPr>
            <a:xfrm>
              <a:off x="6760308" y="6014048"/>
              <a:ext cx="2383692" cy="8439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Discussion</a:t>
              </a:r>
              <a:endParaRPr lang="en-US" dirty="0"/>
            </a:p>
          </p:txBody>
        </p:sp>
        <p:sp>
          <p:nvSpPr>
            <p:cNvPr id="43" name="Pentagon 42"/>
            <p:cNvSpPr/>
            <p:nvPr/>
          </p:nvSpPr>
          <p:spPr>
            <a:xfrm>
              <a:off x="0" y="6014048"/>
              <a:ext cx="1836616" cy="843952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Introduction</a:t>
              </a:r>
              <a:endParaRPr lang="en-US" dirty="0"/>
            </a:p>
          </p:txBody>
        </p:sp>
        <p:sp>
          <p:nvSpPr>
            <p:cNvPr id="44" name="Chevron 43"/>
            <p:cNvSpPr/>
            <p:nvPr/>
          </p:nvSpPr>
          <p:spPr>
            <a:xfrm>
              <a:off x="4991715" y="6014048"/>
              <a:ext cx="242665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Algorithms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5" name="Chevron 44"/>
            <p:cNvSpPr/>
            <p:nvPr/>
          </p:nvSpPr>
          <p:spPr>
            <a:xfrm>
              <a:off x="1406770" y="6014048"/>
              <a:ext cx="238369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Experimental Set-Up</a:t>
              </a:r>
            </a:p>
          </p:txBody>
        </p:sp>
        <p:sp>
          <p:nvSpPr>
            <p:cNvPr id="46" name="Chevron 45"/>
            <p:cNvSpPr/>
            <p:nvPr/>
          </p:nvSpPr>
          <p:spPr>
            <a:xfrm>
              <a:off x="3337182" y="6014048"/>
              <a:ext cx="212968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Data Flow Diagram 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987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Extended </a:t>
            </a:r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474546" y="1417637"/>
            <a:ext cx="4051300" cy="4242816"/>
            <a:chOff x="2434492" y="1287401"/>
            <a:chExt cx="4051300" cy="4228315"/>
          </a:xfrm>
        </p:grpSpPr>
        <p:sp>
          <p:nvSpPr>
            <p:cNvPr id="11" name="Rounded Rectangle 10"/>
            <p:cNvSpPr/>
            <p:nvPr/>
          </p:nvSpPr>
          <p:spPr>
            <a:xfrm>
              <a:off x="2434492" y="2074990"/>
              <a:ext cx="1807308" cy="406395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EKF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34492" y="1287401"/>
              <a:ext cx="4029808" cy="314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Raw Data</a:t>
              </a:r>
              <a:endParaRPr lang="en-US" dirty="0"/>
            </a:p>
          </p:txBody>
        </p:sp>
        <p:sp>
          <p:nvSpPr>
            <p:cNvPr id="21" name="Down Arrow 20"/>
            <p:cNvSpPr/>
            <p:nvPr/>
          </p:nvSpPr>
          <p:spPr>
            <a:xfrm>
              <a:off x="5373078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3180887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wn Arrow 23"/>
            <p:cNvSpPr/>
            <p:nvPr/>
          </p:nvSpPr>
          <p:spPr>
            <a:xfrm>
              <a:off x="5373078" y="2485304"/>
              <a:ext cx="351692" cy="45848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53053" y="2947695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Trajectory Model</a:t>
              </a:r>
              <a:endParaRPr lang="en-US" dirty="0"/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3180887" y="2481396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4678484" y="2071082"/>
              <a:ext cx="1807308" cy="410303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Step Detection</a:t>
              </a:r>
              <a:endParaRPr lang="en-US" dirty="0"/>
            </a:p>
          </p:txBody>
        </p:sp>
        <p:sp>
          <p:nvSpPr>
            <p:cNvPr id="28" name="Down Arrow 27"/>
            <p:cNvSpPr/>
            <p:nvPr/>
          </p:nvSpPr>
          <p:spPr>
            <a:xfrm>
              <a:off x="4300416" y="326293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180887" y="3588549"/>
              <a:ext cx="2543883" cy="501474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Segmentation</a:t>
              </a:r>
              <a:endParaRPr lang="en-US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626359" y="4422172"/>
              <a:ext cx="1642208" cy="436379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Classification</a:t>
              </a:r>
              <a:endParaRPr lang="en-US" dirty="0"/>
            </a:p>
          </p:txBody>
        </p:sp>
        <p:sp>
          <p:nvSpPr>
            <p:cNvPr id="31" name="Down Arrow 30"/>
            <p:cNvSpPr/>
            <p:nvPr/>
          </p:nvSpPr>
          <p:spPr>
            <a:xfrm>
              <a:off x="4300416" y="409002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474546" y="5200477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Floor Mapping</a:t>
              </a:r>
              <a:endParaRPr lang="en-US" dirty="0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4294555" y="4868328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6640179" y="1087528"/>
            <a:ext cx="957384" cy="8051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57200" y="1585792"/>
            <a:ext cx="42076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Incorporates uncertainties into the process and observation models.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Corrects for potential sources inaccuracies using Bayesian inference and joint probability distributions.</a:t>
            </a:r>
          </a:p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01800"/>
            <a:ext cx="7912100" cy="3454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01800"/>
            <a:ext cx="7912100" cy="34544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01800"/>
            <a:ext cx="7912100" cy="3454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00" y="1701800"/>
            <a:ext cx="7912100" cy="34544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9076" y="3522328"/>
            <a:ext cx="8917376" cy="2043336"/>
            <a:chOff x="39076" y="3617118"/>
            <a:chExt cx="8917376" cy="2043336"/>
          </a:xfrm>
        </p:grpSpPr>
        <p:grpSp>
          <p:nvGrpSpPr>
            <p:cNvPr id="6" name="Group 5"/>
            <p:cNvGrpSpPr/>
            <p:nvPr/>
          </p:nvGrpSpPr>
          <p:grpSpPr>
            <a:xfrm>
              <a:off x="3180883" y="3617118"/>
              <a:ext cx="5775569" cy="2043336"/>
              <a:chOff x="615578" y="3516362"/>
              <a:chExt cx="7788892" cy="242188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7758" y="3516362"/>
                <a:ext cx="2427066" cy="242188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7403" y="3516362"/>
                <a:ext cx="2427067" cy="2421825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5578" y="3517173"/>
                <a:ext cx="2442076" cy="2421069"/>
              </a:xfrm>
              <a:prstGeom prst="rect">
                <a:avLst/>
              </a:prstGeom>
            </p:spPr>
          </p:pic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76" y="4102503"/>
              <a:ext cx="3022883" cy="1319782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0" y="6014048"/>
            <a:ext cx="9144000" cy="843952"/>
            <a:chOff x="0" y="6014048"/>
            <a:chExt cx="9144000" cy="843952"/>
          </a:xfrm>
        </p:grpSpPr>
        <p:sp>
          <p:nvSpPr>
            <p:cNvPr id="48" name="Rectangle 47"/>
            <p:cNvSpPr/>
            <p:nvPr/>
          </p:nvSpPr>
          <p:spPr>
            <a:xfrm>
              <a:off x="6760308" y="6014048"/>
              <a:ext cx="2383692" cy="8439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Discussion</a:t>
              </a:r>
              <a:endParaRPr lang="en-US" dirty="0"/>
            </a:p>
          </p:txBody>
        </p:sp>
        <p:sp>
          <p:nvSpPr>
            <p:cNvPr id="49" name="Pentagon 48"/>
            <p:cNvSpPr/>
            <p:nvPr/>
          </p:nvSpPr>
          <p:spPr>
            <a:xfrm>
              <a:off x="0" y="6014048"/>
              <a:ext cx="1836616" cy="843952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Introduction</a:t>
              </a:r>
              <a:endParaRPr lang="en-US" dirty="0"/>
            </a:p>
          </p:txBody>
        </p:sp>
        <p:sp>
          <p:nvSpPr>
            <p:cNvPr id="50" name="Chevron 49"/>
            <p:cNvSpPr/>
            <p:nvPr/>
          </p:nvSpPr>
          <p:spPr>
            <a:xfrm>
              <a:off x="4991715" y="6014048"/>
              <a:ext cx="242665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Algorithms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51" name="Chevron 50"/>
            <p:cNvSpPr/>
            <p:nvPr/>
          </p:nvSpPr>
          <p:spPr>
            <a:xfrm>
              <a:off x="1406770" y="6014048"/>
              <a:ext cx="238369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Experimental Set-Up</a:t>
              </a:r>
            </a:p>
          </p:txBody>
        </p:sp>
        <p:sp>
          <p:nvSpPr>
            <p:cNvPr id="52" name="Chevron 51"/>
            <p:cNvSpPr/>
            <p:nvPr/>
          </p:nvSpPr>
          <p:spPr>
            <a:xfrm>
              <a:off x="3337182" y="6014048"/>
              <a:ext cx="212968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Data Flow Diagram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5647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8271E-6 -4.15684E-6 L 0.34752 -0.217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76" y="-108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Extended </a:t>
            </a:r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6662057" y="986753"/>
            <a:ext cx="2011680" cy="2121408"/>
            <a:chOff x="2434492" y="1287401"/>
            <a:chExt cx="4051300" cy="4228315"/>
          </a:xfrm>
        </p:grpSpPr>
        <p:sp>
          <p:nvSpPr>
            <p:cNvPr id="28" name="Rounded Rectangle 27"/>
            <p:cNvSpPr/>
            <p:nvPr/>
          </p:nvSpPr>
          <p:spPr>
            <a:xfrm>
              <a:off x="2434492" y="2074990"/>
              <a:ext cx="1807308" cy="406395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EKF</a:t>
              </a:r>
              <a:endParaRPr lang="en-US" sz="85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34492" y="1287401"/>
              <a:ext cx="4029808" cy="314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Raw Data</a:t>
              </a:r>
              <a:endParaRPr lang="en-US" sz="850" dirty="0"/>
            </a:p>
          </p:txBody>
        </p:sp>
        <p:sp>
          <p:nvSpPr>
            <p:cNvPr id="30" name="Down Arrow 29"/>
            <p:cNvSpPr/>
            <p:nvPr/>
          </p:nvSpPr>
          <p:spPr>
            <a:xfrm>
              <a:off x="5373078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1" name="Down Arrow 30"/>
            <p:cNvSpPr/>
            <p:nvPr/>
          </p:nvSpPr>
          <p:spPr>
            <a:xfrm>
              <a:off x="3180887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2" name="Down Arrow 31"/>
            <p:cNvSpPr/>
            <p:nvPr/>
          </p:nvSpPr>
          <p:spPr>
            <a:xfrm>
              <a:off x="5373078" y="2485304"/>
              <a:ext cx="351692" cy="45848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53053" y="2947695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Trajectory Model</a:t>
              </a:r>
              <a:endParaRPr lang="en-US" sz="850" dirty="0"/>
            </a:p>
          </p:txBody>
        </p:sp>
        <p:sp>
          <p:nvSpPr>
            <p:cNvPr id="34" name="Down Arrow 33"/>
            <p:cNvSpPr/>
            <p:nvPr/>
          </p:nvSpPr>
          <p:spPr>
            <a:xfrm>
              <a:off x="3180887" y="2481396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678484" y="2071082"/>
              <a:ext cx="1807308" cy="410303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Step Detection</a:t>
              </a:r>
              <a:endParaRPr lang="en-US" sz="850" dirty="0"/>
            </a:p>
          </p:txBody>
        </p:sp>
        <p:sp>
          <p:nvSpPr>
            <p:cNvPr id="50" name="Down Arrow 49"/>
            <p:cNvSpPr/>
            <p:nvPr/>
          </p:nvSpPr>
          <p:spPr>
            <a:xfrm>
              <a:off x="4300416" y="326293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51" name="Rounded Rectangle 50"/>
            <p:cNvSpPr>
              <a:spLocks/>
            </p:cNvSpPr>
            <p:nvPr/>
          </p:nvSpPr>
          <p:spPr>
            <a:xfrm>
              <a:off x="3180887" y="3588549"/>
              <a:ext cx="2543883" cy="501474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Segmentation</a:t>
              </a:r>
              <a:endParaRPr lang="en-US" sz="850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626359" y="4422172"/>
              <a:ext cx="1642208" cy="436379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Classification</a:t>
              </a:r>
              <a:endParaRPr lang="en-US" sz="850" dirty="0"/>
            </a:p>
          </p:txBody>
        </p:sp>
        <p:sp>
          <p:nvSpPr>
            <p:cNvPr id="53" name="Down Arrow 52"/>
            <p:cNvSpPr/>
            <p:nvPr/>
          </p:nvSpPr>
          <p:spPr>
            <a:xfrm>
              <a:off x="4300416" y="409002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74546" y="5200477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Floor Mapping</a:t>
              </a:r>
              <a:endParaRPr lang="en-US" sz="850" dirty="0"/>
            </a:p>
          </p:txBody>
        </p:sp>
        <p:sp>
          <p:nvSpPr>
            <p:cNvPr id="55" name="Down Arrow 54"/>
            <p:cNvSpPr/>
            <p:nvPr/>
          </p:nvSpPr>
          <p:spPr>
            <a:xfrm>
              <a:off x="4294555" y="4868328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sp>
        <p:nvSpPr>
          <p:cNvPr id="60" name="Rounded Rectangle 59"/>
          <p:cNvSpPr/>
          <p:nvPr/>
        </p:nvSpPr>
        <p:spPr>
          <a:xfrm>
            <a:off x="2644757" y="1680261"/>
            <a:ext cx="3447128" cy="582349"/>
          </a:xfrm>
          <a:prstGeom prst="roundRect">
            <a:avLst>
              <a:gd name="adj" fmla="val 30126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Initialize Filter Design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6640179" y="1087528"/>
            <a:ext cx="957384" cy="8051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0" y="6014048"/>
            <a:ext cx="9144000" cy="843952"/>
            <a:chOff x="0" y="6014048"/>
            <a:chExt cx="9144000" cy="843952"/>
          </a:xfrm>
        </p:grpSpPr>
        <p:sp>
          <p:nvSpPr>
            <p:cNvPr id="48" name="Rectangle 47"/>
            <p:cNvSpPr/>
            <p:nvPr/>
          </p:nvSpPr>
          <p:spPr>
            <a:xfrm>
              <a:off x="6760308" y="6014048"/>
              <a:ext cx="2383692" cy="8439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Discussion</a:t>
              </a:r>
              <a:endParaRPr lang="en-US" dirty="0"/>
            </a:p>
          </p:txBody>
        </p:sp>
        <p:sp>
          <p:nvSpPr>
            <p:cNvPr id="56" name="Pentagon 55"/>
            <p:cNvSpPr/>
            <p:nvPr/>
          </p:nvSpPr>
          <p:spPr>
            <a:xfrm>
              <a:off x="0" y="6014048"/>
              <a:ext cx="1836616" cy="843952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Introduction</a:t>
              </a:r>
              <a:endParaRPr lang="en-US" dirty="0"/>
            </a:p>
          </p:txBody>
        </p:sp>
        <p:sp>
          <p:nvSpPr>
            <p:cNvPr id="57" name="Chevron 56"/>
            <p:cNvSpPr/>
            <p:nvPr/>
          </p:nvSpPr>
          <p:spPr>
            <a:xfrm>
              <a:off x="4991715" y="6014048"/>
              <a:ext cx="242665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Algorithms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58" name="Chevron 57"/>
            <p:cNvSpPr/>
            <p:nvPr/>
          </p:nvSpPr>
          <p:spPr>
            <a:xfrm>
              <a:off x="1406770" y="6014048"/>
              <a:ext cx="238369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Experimental Set-Up</a:t>
              </a:r>
            </a:p>
          </p:txBody>
        </p:sp>
        <p:sp>
          <p:nvSpPr>
            <p:cNvPr id="59" name="Chevron 58"/>
            <p:cNvSpPr/>
            <p:nvPr/>
          </p:nvSpPr>
          <p:spPr>
            <a:xfrm>
              <a:off x="3337182" y="6014048"/>
              <a:ext cx="212968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Data Flow Diagram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53785" y="3647590"/>
            <a:ext cx="1519951" cy="2319232"/>
            <a:chOff x="5466864" y="2261622"/>
            <a:chExt cx="2863975" cy="411490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t="1" r="30840" b="2011"/>
            <a:stretch/>
          </p:blipFill>
          <p:spPr>
            <a:xfrm>
              <a:off x="5502026" y="4858297"/>
              <a:ext cx="2116777" cy="151822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/>
            <a:srcRect r="33371" b="6003"/>
            <a:stretch/>
          </p:blipFill>
          <p:spPr>
            <a:xfrm>
              <a:off x="5487350" y="2261622"/>
              <a:ext cx="1802401" cy="131313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5"/>
            <a:srcRect r="21969"/>
            <a:stretch/>
          </p:blipFill>
          <p:spPr>
            <a:xfrm>
              <a:off x="5466864" y="3574759"/>
              <a:ext cx="2863975" cy="1473201"/>
            </a:xfrm>
            <a:prstGeom prst="rect">
              <a:avLst/>
            </a:prstGeom>
          </p:spPr>
        </p:pic>
      </p:grpSp>
      <p:sp>
        <p:nvSpPr>
          <p:cNvPr id="35" name="Left Brace 34"/>
          <p:cNvSpPr/>
          <p:nvPr/>
        </p:nvSpPr>
        <p:spPr>
          <a:xfrm>
            <a:off x="6717974" y="3672916"/>
            <a:ext cx="435812" cy="2308151"/>
          </a:xfrm>
          <a:prstGeom prst="lef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1312754" y="3764773"/>
            <a:ext cx="4779131" cy="2156793"/>
            <a:chOff x="874735" y="3780545"/>
            <a:chExt cx="4779131" cy="215679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9525" y="3780545"/>
              <a:ext cx="4374341" cy="2156793"/>
            </a:xfrm>
            <a:prstGeom prst="rect">
              <a:avLst/>
            </a:prstGeom>
          </p:spPr>
        </p:pic>
        <p:sp>
          <p:nvSpPr>
            <p:cNvPr id="62" name="Left Brace 61"/>
            <p:cNvSpPr/>
            <p:nvPr/>
          </p:nvSpPr>
          <p:spPr>
            <a:xfrm>
              <a:off x="874735" y="3823432"/>
              <a:ext cx="272373" cy="2093419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153" y="2262610"/>
            <a:ext cx="4933732" cy="68842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50520" y="3325782"/>
            <a:ext cx="548640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0308" y="3325221"/>
            <a:ext cx="5486400" cy="30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149218" y="3947749"/>
            <a:ext cx="5486400" cy="17907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5068" y="3630021"/>
            <a:ext cx="54864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5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3"/>
          <a:srcRect r="21049"/>
          <a:stretch/>
        </p:blipFill>
        <p:spPr>
          <a:xfrm>
            <a:off x="5914335" y="3667832"/>
            <a:ext cx="3092275" cy="202923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Extended </a:t>
            </a:r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6662057" y="986753"/>
            <a:ext cx="2011680" cy="2121408"/>
            <a:chOff x="2434492" y="1287401"/>
            <a:chExt cx="4051300" cy="4228315"/>
          </a:xfrm>
        </p:grpSpPr>
        <p:sp>
          <p:nvSpPr>
            <p:cNvPr id="28" name="Rounded Rectangle 27"/>
            <p:cNvSpPr/>
            <p:nvPr/>
          </p:nvSpPr>
          <p:spPr>
            <a:xfrm>
              <a:off x="2434492" y="2074990"/>
              <a:ext cx="1807308" cy="406395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EKF</a:t>
              </a:r>
              <a:endParaRPr lang="en-US" sz="85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34492" y="1287401"/>
              <a:ext cx="4029808" cy="314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Raw Data</a:t>
              </a:r>
              <a:endParaRPr lang="en-US" sz="850" dirty="0"/>
            </a:p>
          </p:txBody>
        </p:sp>
        <p:sp>
          <p:nvSpPr>
            <p:cNvPr id="30" name="Down Arrow 29"/>
            <p:cNvSpPr/>
            <p:nvPr/>
          </p:nvSpPr>
          <p:spPr>
            <a:xfrm>
              <a:off x="5373078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1" name="Down Arrow 30"/>
            <p:cNvSpPr/>
            <p:nvPr/>
          </p:nvSpPr>
          <p:spPr>
            <a:xfrm>
              <a:off x="3180887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2" name="Down Arrow 31"/>
            <p:cNvSpPr/>
            <p:nvPr/>
          </p:nvSpPr>
          <p:spPr>
            <a:xfrm>
              <a:off x="5373078" y="2485304"/>
              <a:ext cx="351692" cy="45848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53053" y="2947695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Trajectory Model</a:t>
              </a:r>
              <a:endParaRPr lang="en-US" sz="850" dirty="0"/>
            </a:p>
          </p:txBody>
        </p:sp>
        <p:sp>
          <p:nvSpPr>
            <p:cNvPr id="34" name="Down Arrow 33"/>
            <p:cNvSpPr/>
            <p:nvPr/>
          </p:nvSpPr>
          <p:spPr>
            <a:xfrm>
              <a:off x="3180887" y="2481396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678484" y="2071082"/>
              <a:ext cx="1807308" cy="410303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Step Detection</a:t>
              </a:r>
              <a:endParaRPr lang="en-US" sz="850" dirty="0"/>
            </a:p>
          </p:txBody>
        </p:sp>
        <p:sp>
          <p:nvSpPr>
            <p:cNvPr id="50" name="Down Arrow 49"/>
            <p:cNvSpPr/>
            <p:nvPr/>
          </p:nvSpPr>
          <p:spPr>
            <a:xfrm>
              <a:off x="4300416" y="326293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180887" y="3588549"/>
              <a:ext cx="2543883" cy="501474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Segmentation</a:t>
              </a:r>
              <a:endParaRPr lang="en-US" sz="850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626359" y="4422172"/>
              <a:ext cx="1642208" cy="436379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Classification</a:t>
              </a:r>
              <a:endParaRPr lang="en-US" sz="850" dirty="0"/>
            </a:p>
          </p:txBody>
        </p:sp>
        <p:sp>
          <p:nvSpPr>
            <p:cNvPr id="53" name="Down Arrow 52"/>
            <p:cNvSpPr/>
            <p:nvPr/>
          </p:nvSpPr>
          <p:spPr>
            <a:xfrm>
              <a:off x="4300416" y="409002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74546" y="5200477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Floor Mapping</a:t>
              </a:r>
              <a:endParaRPr lang="en-US" sz="850" dirty="0"/>
            </a:p>
          </p:txBody>
        </p:sp>
        <p:sp>
          <p:nvSpPr>
            <p:cNvPr id="55" name="Down Arrow 54"/>
            <p:cNvSpPr/>
            <p:nvPr/>
          </p:nvSpPr>
          <p:spPr>
            <a:xfrm>
              <a:off x="4294555" y="4868328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64046" y="1585791"/>
            <a:ext cx="5842365" cy="3512143"/>
            <a:chOff x="264046" y="2103123"/>
            <a:chExt cx="6130182" cy="3411761"/>
          </a:xfrm>
        </p:grpSpPr>
        <p:grpSp>
          <p:nvGrpSpPr>
            <p:cNvPr id="71" name="Group 70"/>
            <p:cNvGrpSpPr/>
            <p:nvPr/>
          </p:nvGrpSpPr>
          <p:grpSpPr>
            <a:xfrm>
              <a:off x="1577227" y="2103123"/>
              <a:ext cx="4817001" cy="3411761"/>
              <a:chOff x="1308937" y="1977907"/>
              <a:chExt cx="4817001" cy="3411761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1308937" y="1977907"/>
                <a:ext cx="4817001" cy="3411761"/>
                <a:chOff x="1279581" y="1560814"/>
                <a:chExt cx="5874740" cy="3926488"/>
              </a:xfrm>
            </p:grpSpPr>
            <p:sp>
              <p:nvSpPr>
                <p:cNvPr id="56" name="Rounded Rectangle 55"/>
                <p:cNvSpPr/>
                <p:nvPr/>
              </p:nvSpPr>
              <p:spPr>
                <a:xfrm>
                  <a:off x="1279583" y="1560814"/>
                  <a:ext cx="4031388" cy="1466748"/>
                </a:xfrm>
                <a:prstGeom prst="roundRect">
                  <a:avLst>
                    <a:gd name="adj" fmla="val 30126"/>
                  </a:avLst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1279581" y="3421298"/>
                  <a:ext cx="4031391" cy="2066004"/>
                </a:xfrm>
                <a:prstGeom prst="roundRect">
                  <a:avLst>
                    <a:gd name="adj" fmla="val 30126"/>
                  </a:avLst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35" name="Group 34"/>
                <p:cNvGrpSpPr/>
                <p:nvPr/>
              </p:nvGrpSpPr>
              <p:grpSpPr>
                <a:xfrm rot="10800000">
                  <a:off x="6112291" y="1581406"/>
                  <a:ext cx="1042030" cy="3899536"/>
                  <a:chOff x="-448790" y="1875977"/>
                  <a:chExt cx="1042030" cy="3899536"/>
                </a:xfrm>
              </p:grpSpPr>
              <p:sp>
                <p:nvSpPr>
                  <p:cNvPr id="36" name="Left Brace 35"/>
                  <p:cNvSpPr/>
                  <p:nvPr/>
                </p:nvSpPr>
                <p:spPr>
                  <a:xfrm>
                    <a:off x="235527" y="1875977"/>
                    <a:ext cx="357711" cy="1995304"/>
                  </a:xfrm>
                  <a:prstGeom prst="leftBrac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Left Brace 36"/>
                  <p:cNvSpPr/>
                  <p:nvPr/>
                </p:nvSpPr>
                <p:spPr>
                  <a:xfrm>
                    <a:off x="235529" y="4329358"/>
                    <a:ext cx="357711" cy="1446155"/>
                  </a:xfrm>
                  <a:prstGeom prst="leftBrac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 rot="16200000">
                    <a:off x="-781413" y="2619579"/>
                    <a:ext cx="1299886" cy="5630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b="1" dirty="0" smtClean="0"/>
                      <a:t>Update</a:t>
                    </a:r>
                    <a:endParaRPr lang="en-US" sz="2400" b="1" dirty="0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 rot="16200000">
                    <a:off x="-793951" y="4793374"/>
                    <a:ext cx="1253363" cy="5630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b="1" dirty="0" smtClean="0"/>
                      <a:t>Predict</a:t>
                    </a:r>
                    <a:endParaRPr lang="en-US" sz="2400" b="1" dirty="0"/>
                  </a:p>
                </p:txBody>
              </p:sp>
            </p:grpSp>
          </p:grpSp>
          <p:grpSp>
            <p:nvGrpSpPr>
              <p:cNvPr id="69" name="Group 68"/>
              <p:cNvGrpSpPr/>
              <p:nvPr/>
            </p:nvGrpSpPr>
            <p:grpSpPr>
              <a:xfrm>
                <a:off x="1391870" y="2304526"/>
                <a:ext cx="202552" cy="947852"/>
                <a:chOff x="1463414" y="2304526"/>
                <a:chExt cx="202552" cy="947852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1463414" y="2304526"/>
                  <a:ext cx="1846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b="1" dirty="0"/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1481300" y="2883046"/>
                  <a:ext cx="1846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b="1" dirty="0"/>
                </a:p>
              </p:txBody>
            </p:sp>
          </p:grpSp>
        </p:grpSp>
        <p:sp>
          <p:nvSpPr>
            <p:cNvPr id="76" name="Right Arrow 75"/>
            <p:cNvSpPr/>
            <p:nvPr/>
          </p:nvSpPr>
          <p:spPr>
            <a:xfrm>
              <a:off x="264046" y="4345818"/>
              <a:ext cx="1313184" cy="66160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z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78" name="Curved Right Arrow 77"/>
          <p:cNvSpPr/>
          <p:nvPr/>
        </p:nvSpPr>
        <p:spPr>
          <a:xfrm>
            <a:off x="1224107" y="2413026"/>
            <a:ext cx="433781" cy="1254805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Curved Right Arrow 79"/>
          <p:cNvSpPr/>
          <p:nvPr/>
        </p:nvSpPr>
        <p:spPr>
          <a:xfrm rot="10800000">
            <a:off x="4547298" y="2372714"/>
            <a:ext cx="433781" cy="1254805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Down Arrow 80"/>
          <p:cNvSpPr/>
          <p:nvPr/>
        </p:nvSpPr>
        <p:spPr>
          <a:xfrm>
            <a:off x="2765928" y="5097935"/>
            <a:ext cx="749277" cy="78737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x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6640179" y="1087528"/>
            <a:ext cx="957384" cy="8051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0" y="6014048"/>
            <a:ext cx="9144000" cy="843952"/>
            <a:chOff x="0" y="6014048"/>
            <a:chExt cx="9144000" cy="843952"/>
          </a:xfrm>
        </p:grpSpPr>
        <p:sp>
          <p:nvSpPr>
            <p:cNvPr id="74" name="Rectangle 73"/>
            <p:cNvSpPr/>
            <p:nvPr/>
          </p:nvSpPr>
          <p:spPr>
            <a:xfrm>
              <a:off x="6760308" y="6014048"/>
              <a:ext cx="2383692" cy="8439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Discussion</a:t>
              </a:r>
              <a:endParaRPr lang="en-US" dirty="0"/>
            </a:p>
          </p:txBody>
        </p:sp>
        <p:sp>
          <p:nvSpPr>
            <p:cNvPr id="75" name="Pentagon 74"/>
            <p:cNvSpPr/>
            <p:nvPr/>
          </p:nvSpPr>
          <p:spPr>
            <a:xfrm>
              <a:off x="0" y="6014048"/>
              <a:ext cx="1836616" cy="843952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Introduction</a:t>
              </a:r>
              <a:endParaRPr lang="en-US" dirty="0"/>
            </a:p>
          </p:txBody>
        </p:sp>
        <p:sp>
          <p:nvSpPr>
            <p:cNvPr id="79" name="Chevron 78"/>
            <p:cNvSpPr/>
            <p:nvPr/>
          </p:nvSpPr>
          <p:spPr>
            <a:xfrm>
              <a:off x="4991715" y="6014048"/>
              <a:ext cx="242665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Algorithms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82" name="Chevron 81"/>
            <p:cNvSpPr/>
            <p:nvPr/>
          </p:nvSpPr>
          <p:spPr>
            <a:xfrm>
              <a:off x="1406770" y="6014048"/>
              <a:ext cx="238369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Experimental Set-Up</a:t>
              </a:r>
            </a:p>
          </p:txBody>
        </p:sp>
        <p:sp>
          <p:nvSpPr>
            <p:cNvPr id="83" name="Chevron 82"/>
            <p:cNvSpPr/>
            <p:nvPr/>
          </p:nvSpPr>
          <p:spPr>
            <a:xfrm>
              <a:off x="3337182" y="6014048"/>
              <a:ext cx="212968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Data Flow Diagram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102" y="1892639"/>
            <a:ext cx="548640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157" y="3301437"/>
            <a:ext cx="54864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68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Step Detection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6662057" y="986753"/>
            <a:ext cx="2011680" cy="2121408"/>
            <a:chOff x="2434492" y="1287401"/>
            <a:chExt cx="4051300" cy="4228315"/>
          </a:xfrm>
        </p:grpSpPr>
        <p:sp>
          <p:nvSpPr>
            <p:cNvPr id="28" name="Rounded Rectangle 27"/>
            <p:cNvSpPr/>
            <p:nvPr/>
          </p:nvSpPr>
          <p:spPr>
            <a:xfrm>
              <a:off x="2434492" y="2074990"/>
              <a:ext cx="1807308" cy="406395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EKF</a:t>
              </a:r>
              <a:endParaRPr lang="en-US" sz="85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34492" y="1287401"/>
              <a:ext cx="4029808" cy="314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Raw Data</a:t>
              </a:r>
              <a:endParaRPr lang="en-US" sz="850" dirty="0"/>
            </a:p>
          </p:txBody>
        </p:sp>
        <p:sp>
          <p:nvSpPr>
            <p:cNvPr id="30" name="Down Arrow 29"/>
            <p:cNvSpPr/>
            <p:nvPr/>
          </p:nvSpPr>
          <p:spPr>
            <a:xfrm>
              <a:off x="5373078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1" name="Down Arrow 30"/>
            <p:cNvSpPr/>
            <p:nvPr/>
          </p:nvSpPr>
          <p:spPr>
            <a:xfrm>
              <a:off x="3180887" y="1608691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2" name="Down Arrow 31"/>
            <p:cNvSpPr/>
            <p:nvPr/>
          </p:nvSpPr>
          <p:spPr>
            <a:xfrm>
              <a:off x="5373078" y="2485304"/>
              <a:ext cx="351692" cy="45848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53053" y="2947695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Trajectory Model</a:t>
              </a:r>
              <a:endParaRPr lang="en-US" sz="850" dirty="0"/>
            </a:p>
          </p:txBody>
        </p:sp>
        <p:sp>
          <p:nvSpPr>
            <p:cNvPr id="34" name="Down Arrow 33"/>
            <p:cNvSpPr/>
            <p:nvPr/>
          </p:nvSpPr>
          <p:spPr>
            <a:xfrm>
              <a:off x="3180887" y="2481396"/>
              <a:ext cx="351692" cy="46239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678484" y="2071082"/>
              <a:ext cx="1807308" cy="410303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Step Detection</a:t>
              </a:r>
              <a:endParaRPr lang="en-US" sz="850" dirty="0"/>
            </a:p>
          </p:txBody>
        </p:sp>
        <p:sp>
          <p:nvSpPr>
            <p:cNvPr id="50" name="Down Arrow 49"/>
            <p:cNvSpPr/>
            <p:nvPr/>
          </p:nvSpPr>
          <p:spPr>
            <a:xfrm>
              <a:off x="4300416" y="326293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180887" y="3588549"/>
              <a:ext cx="2543883" cy="501474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Segmentation</a:t>
              </a:r>
              <a:endParaRPr lang="en-US" sz="850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626359" y="4422172"/>
              <a:ext cx="1642208" cy="436379"/>
            </a:xfrm>
            <a:prstGeom prst="roundRect">
              <a:avLst>
                <a:gd name="adj" fmla="val 343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Classification</a:t>
              </a:r>
              <a:endParaRPr lang="en-US" sz="850" dirty="0"/>
            </a:p>
          </p:txBody>
        </p:sp>
        <p:sp>
          <p:nvSpPr>
            <p:cNvPr id="53" name="Down Arrow 52"/>
            <p:cNvSpPr/>
            <p:nvPr/>
          </p:nvSpPr>
          <p:spPr>
            <a:xfrm>
              <a:off x="4300416" y="4090023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74546" y="5200477"/>
              <a:ext cx="4011246" cy="3152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 smtClean="0"/>
                <a:t>Floor Mapping</a:t>
              </a:r>
              <a:endParaRPr lang="en-US" sz="850" dirty="0"/>
            </a:p>
          </p:txBody>
        </p:sp>
        <p:sp>
          <p:nvSpPr>
            <p:cNvPr id="55" name="Down Arrow 54"/>
            <p:cNvSpPr/>
            <p:nvPr/>
          </p:nvSpPr>
          <p:spPr>
            <a:xfrm>
              <a:off x="4294555" y="4868328"/>
              <a:ext cx="193431" cy="3321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sp>
        <p:nvSpPr>
          <p:cNvPr id="2" name="Oval 1"/>
          <p:cNvSpPr/>
          <p:nvPr/>
        </p:nvSpPr>
        <p:spPr>
          <a:xfrm>
            <a:off x="7729416" y="1087528"/>
            <a:ext cx="957384" cy="8051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5275" y="1623172"/>
            <a:ext cx="675860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/>
              <a:t>Used to infer distance </a:t>
            </a:r>
            <a:r>
              <a:rPr lang="en-US" dirty="0" smtClean="0"/>
              <a:t>traveled</a:t>
            </a:r>
            <a:endParaRPr lang="en-US" dirty="0"/>
          </a:p>
          <a:p>
            <a:pPr>
              <a:defRPr/>
            </a:pPr>
            <a:r>
              <a:rPr lang="en-US" dirty="0" smtClean="0"/>
              <a:t>-  	Additional </a:t>
            </a:r>
            <a:r>
              <a:rPr lang="en-US" dirty="0"/>
              <a:t>measure against </a:t>
            </a:r>
            <a:r>
              <a:rPr lang="en-US" dirty="0" smtClean="0"/>
              <a:t>cascading error from noisy measurements</a:t>
            </a: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/>
              <a:t>	</a:t>
            </a:r>
            <a:r>
              <a:rPr lang="en-US" dirty="0" smtClean="0"/>
              <a:t>		</a:t>
            </a:r>
          </a:p>
          <a:p>
            <a:pPr>
              <a:defRPr/>
            </a:pPr>
            <a:endParaRPr lang="en-US" sz="2000" b="1" dirty="0" smtClean="0"/>
          </a:p>
          <a:p>
            <a:pPr>
              <a:defRPr/>
            </a:pPr>
            <a:endParaRPr lang="en-US" sz="2000" b="1" dirty="0"/>
          </a:p>
          <a:p>
            <a:pPr>
              <a:defRPr/>
            </a:pPr>
            <a:endParaRPr lang="en-US" dirty="0" smtClean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66" y="2842693"/>
            <a:ext cx="9556830" cy="5309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3821" y="3792361"/>
            <a:ext cx="57345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 smtClean="0"/>
              <a:t>Steps</a:t>
            </a:r>
            <a:endParaRPr lang="en-US" sz="2000" b="1" dirty="0"/>
          </a:p>
          <a:p>
            <a:pPr>
              <a:defRPr/>
            </a:pPr>
            <a:endParaRPr lang="en-US" b="1" dirty="0"/>
          </a:p>
          <a:p>
            <a:pPr marL="228600" indent="-228600">
              <a:buFontTx/>
              <a:buAutoNum type="arabicPeriod"/>
              <a:defRPr/>
            </a:pPr>
            <a:r>
              <a:rPr lang="en-US" dirty="0"/>
              <a:t>Take Euclidean norm of 3-axis accelerometer data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dirty="0"/>
              <a:t>Filter out high frequency noise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dirty="0"/>
              <a:t>Apply Step Detection Threshold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dirty="0"/>
              <a:t>Track range of signal peaks and valleys</a:t>
            </a:r>
          </a:p>
          <a:p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0" y="6014048"/>
            <a:ext cx="9144000" cy="843952"/>
            <a:chOff x="0" y="6014048"/>
            <a:chExt cx="9144000" cy="843952"/>
          </a:xfrm>
        </p:grpSpPr>
        <p:sp>
          <p:nvSpPr>
            <p:cNvPr id="43" name="Rectangle 42"/>
            <p:cNvSpPr/>
            <p:nvPr/>
          </p:nvSpPr>
          <p:spPr>
            <a:xfrm>
              <a:off x="6760308" y="6014048"/>
              <a:ext cx="2383692" cy="8439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Discussion</a:t>
              </a:r>
              <a:endParaRPr lang="en-US" dirty="0"/>
            </a:p>
          </p:txBody>
        </p:sp>
        <p:sp>
          <p:nvSpPr>
            <p:cNvPr id="44" name="Pentagon 43"/>
            <p:cNvSpPr/>
            <p:nvPr/>
          </p:nvSpPr>
          <p:spPr>
            <a:xfrm>
              <a:off x="0" y="6014048"/>
              <a:ext cx="1836616" cy="843952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Introduction</a:t>
              </a:r>
              <a:endParaRPr lang="en-US" dirty="0"/>
            </a:p>
          </p:txBody>
        </p:sp>
        <p:sp>
          <p:nvSpPr>
            <p:cNvPr id="45" name="Chevron 44"/>
            <p:cNvSpPr/>
            <p:nvPr/>
          </p:nvSpPr>
          <p:spPr>
            <a:xfrm>
              <a:off x="4991715" y="6014048"/>
              <a:ext cx="242665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Algorithms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46" name="Chevron 45"/>
            <p:cNvSpPr/>
            <p:nvPr/>
          </p:nvSpPr>
          <p:spPr>
            <a:xfrm>
              <a:off x="1406770" y="6014048"/>
              <a:ext cx="238369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Experimental Set-Up</a:t>
              </a:r>
            </a:p>
          </p:txBody>
        </p:sp>
        <p:sp>
          <p:nvSpPr>
            <p:cNvPr id="47" name="Chevron 46"/>
            <p:cNvSpPr/>
            <p:nvPr/>
          </p:nvSpPr>
          <p:spPr>
            <a:xfrm>
              <a:off x="3337182" y="6014048"/>
              <a:ext cx="2129682" cy="843952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Data Flow Diagram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153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5982</TotalTime>
  <Words>1265</Words>
  <Application>Microsoft Macintosh PowerPoint</Application>
  <PresentationFormat>On-screen Show (4:3)</PresentationFormat>
  <Paragraphs>384</Paragraphs>
  <Slides>17</Slides>
  <Notes>13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Motivation</vt:lpstr>
      <vt:lpstr>Context</vt:lpstr>
      <vt:lpstr>Experimental Set-Up</vt:lpstr>
      <vt:lpstr>Data Flow Diagram</vt:lpstr>
      <vt:lpstr>Extended Kalman Filter</vt:lpstr>
      <vt:lpstr>Extended Kalman Filter</vt:lpstr>
      <vt:lpstr>Extended Kalman Filter</vt:lpstr>
      <vt:lpstr>Step Detection</vt:lpstr>
      <vt:lpstr>Step Detection</vt:lpstr>
      <vt:lpstr>Step Detection</vt:lpstr>
      <vt:lpstr>Trajectory Model</vt:lpstr>
      <vt:lpstr>Segmentation</vt:lpstr>
      <vt:lpstr>Classification</vt:lpstr>
      <vt:lpstr>Classification</vt:lpstr>
      <vt:lpstr>Floor Mapping</vt:lpstr>
      <vt:lpstr>Discussion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Maguire</dc:creator>
  <cp:lastModifiedBy>Max Maguire</cp:lastModifiedBy>
  <cp:revision>102</cp:revision>
  <dcterms:created xsi:type="dcterms:W3CDTF">2017-08-25T13:46:27Z</dcterms:created>
  <dcterms:modified xsi:type="dcterms:W3CDTF">2017-09-05T12:05:16Z</dcterms:modified>
</cp:coreProperties>
</file>